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96" r:id="rId4"/>
    <p:sldId id="309" r:id="rId5"/>
    <p:sldId id="295" r:id="rId6"/>
    <p:sldId id="268" r:id="rId7"/>
    <p:sldId id="289" r:id="rId8"/>
    <p:sldId id="317" r:id="rId9"/>
    <p:sldId id="299" r:id="rId10"/>
    <p:sldId id="270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297" r:id="rId19"/>
    <p:sldId id="311" r:id="rId20"/>
    <p:sldId id="264" r:id="rId21"/>
    <p:sldId id="259" r:id="rId22"/>
    <p:sldId id="319" r:id="rId23"/>
    <p:sldId id="314" r:id="rId24"/>
    <p:sldId id="274" r:id="rId25"/>
    <p:sldId id="275" r:id="rId26"/>
    <p:sldId id="276" r:id="rId27"/>
    <p:sldId id="277" r:id="rId28"/>
    <p:sldId id="278" r:id="rId29"/>
    <p:sldId id="298" r:id="rId30"/>
    <p:sldId id="313" r:id="rId31"/>
    <p:sldId id="316" r:id="rId32"/>
    <p:sldId id="291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CA526D-A82C-4F12-8730-7E66043A0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F998FAD-40CB-4CF6-9E86-A431376CB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3E6D29B-EBCA-455D-9053-1C0536751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42902E7-64D5-4E11-B034-50EEE4B4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7861F8-0D90-4FA5-A1B0-D67D3341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59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50DB7A-336E-4FD6-BD92-788E31875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4C08530-5C55-4781-B30A-71D2005B1F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0AC27D4-F053-4E62-AFF5-3EF2FD786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45526F1-4CBB-4EC6-9062-5126B28F3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120DE4C-6750-415C-BBA8-2A29CDF6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1271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4B007B5-A88F-4E89-8AFD-3AD71DB80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9707426-6A1C-496C-B8C8-589D5E60F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E339D60-5BFB-4D56-BBB3-23C710D88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6F02CD-AEF7-4A25-9CD0-3750F215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FD8DDB1-3756-43BF-9EF7-9861BD85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89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E12C20-62BD-461C-8826-469346F15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AD5F03-5157-409F-BB17-B7ACE9C9E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0BD888-F0A1-4D9D-94BD-5FE29C9D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922699-8777-446C-89D1-84C39DF4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A0A790-AC77-48D4-BA64-3EF90B5A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410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A38E12-8C88-4204-853A-87501326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545CA3-F362-4AD3-A224-C982564DB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727347-3C5F-40D6-8D0C-1D57E9A4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FF4CE4D-E436-4325-B335-815456D6E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B045F1-DEE5-4AB3-85C8-C5097E6B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99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9CE55D-C06B-4E6A-9205-B7DF8CF7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8574A2-8586-4501-A94B-EB77B679E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E66C07-0301-4601-94E7-4B5719A65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75C6AD4-95A7-4994-91BD-6E9B87E81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849B74-877F-4BEC-AAA7-DE0E75A6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A903D74-82DB-4BD1-953F-CED7CDDD5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046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8CAE0F-DD2C-435A-B2E3-A49386B2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F9716D-3418-4D61-A363-0C79CDC52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B50A83C-E5FE-44DB-89EC-E60B20535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35F5FAF-D0DF-40E5-B72F-A88DAC8274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E2B716C-B514-4A46-A361-69F6EA493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5C2E59C-E9A6-42FC-961A-C7FA7DA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3BD46E7-C056-405C-A8B5-9359C8503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8184ABB-75ED-4FA8-BBDA-E5F930AF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41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765A4C-1CCF-4E4F-871D-8EB66CA15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8054FCD-21B0-47A0-B9FD-72785357D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17BB2E5-5EA5-4771-BD1A-525C9FF9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2DEA49E-D29B-4998-84E2-51A5843B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404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D6118D1-0D54-49BE-B5D2-0E570C47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426EB0D-24E1-4478-8AB9-D4143FD4A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4353752-0F8F-46FF-8B26-27D20EACE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538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BCA60E-5291-48B4-94FC-A83D2609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53632D-94AB-49BC-89DA-9EC77946F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06138A8-7192-433D-A1AB-34C735EBD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2420175-840E-498F-B33B-D53035E2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ABDCC74-285F-4917-8C6F-EAE23C7C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F9C0CB0-D6C9-4056-8E09-B8E67AD6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538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CFD8F7-8DD8-4DE1-B6E9-37218B422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51FBF41-E080-435D-AB46-F9C2C4863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96C5AA6-7CD5-4CC0-A41A-5ACCB02AD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E674AA5-1833-48F1-82DB-A68966AE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B207E82-82CD-41D1-8A9A-F03A37FC3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41C0726-1576-48F4-9244-0FEE5330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988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693B24-2A48-49E3-BC1D-AB6A95593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227AD3-8509-492D-AA7C-18AA71BC9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A8CEDFC-12B8-4E9B-A08E-F29A13626A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13A5A-A596-4E7B-B073-A36DA3099DCD}" type="datetimeFigureOut">
              <a:rPr lang="ru-RU" smtClean="0"/>
              <a:pPr/>
              <a:t>17.01.2025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9A4FD59-DF29-42F6-AD94-B960DE3BC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BDDF81-7066-4326-BE37-9FE484B9F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4DE96-A149-42D1-A452-39D4191D8C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0884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5EDC303-46B7-4870-9922-110A5562B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644" y="1163781"/>
            <a:ext cx="9266711" cy="394260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работы ДОУ по нравственно-патриотическому воспитанию дошкольников в соответствии с ФОП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DBB4B06D-9EB4-425A-A122-E5B4656C5C57}"/>
              </a:ext>
            </a:extLst>
          </p:cNvPr>
          <p:cNvSpPr txBox="1">
            <a:spLocks/>
          </p:cNvSpPr>
          <p:nvPr/>
        </p:nvSpPr>
        <p:spPr>
          <a:xfrm>
            <a:off x="1524000" y="104932"/>
            <a:ext cx="9144000" cy="9519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5190" y="5415148"/>
            <a:ext cx="4607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Гедугошева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С.Х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9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AC453AC-F68D-6DAF-FAB8-51676B755688}"/>
              </a:ext>
            </a:extLst>
          </p:cNvPr>
          <p:cNvSpPr txBox="1"/>
          <p:nvPr/>
        </p:nvSpPr>
        <p:spPr>
          <a:xfrm>
            <a:off x="750404" y="403595"/>
            <a:ext cx="10691191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u="none" strike="noStrike" baseline="0" dirty="0">
                <a:solidFill>
                  <a:srgbClr val="0070C1"/>
                </a:solidFill>
                <a:latin typeface="TimesNewRomanPS-BoldMT"/>
              </a:rPr>
              <a:t>Основы патриотизма для детей младшего возраста</a:t>
            </a:r>
          </a:p>
          <a:p>
            <a:pPr algn="just"/>
            <a:endParaRPr lang="ru-RU" sz="2800" b="1" i="0" u="none" strike="noStrike" baseline="0" dirty="0">
              <a:solidFill>
                <a:srgbClr val="0070C1"/>
              </a:solidFill>
              <a:latin typeface="TimesNewRomanPS-BoldMT"/>
            </a:endParaRPr>
          </a:p>
          <a:p>
            <a:pPr algn="just"/>
            <a:r>
              <a:rPr lang="ru-RU" sz="2400" b="0" i="0" u="none" strike="noStrike" baseline="0" dirty="0">
                <a:solidFill>
                  <a:srgbClr val="C10000"/>
                </a:solidFill>
                <a:latin typeface="ArialMT"/>
              </a:rPr>
              <a:t>• </a:t>
            </a:r>
            <a:r>
              <a:rPr lang="ru-RU" sz="24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2-</a:t>
            </a:r>
            <a:r>
              <a:rPr lang="ru-RU" sz="2400" b="1" i="0" u="none" strike="noStrike" baseline="0" dirty="0">
                <a:solidFill>
                  <a:srgbClr val="C10000"/>
                </a:solidFill>
                <a:latin typeface="TimesNewRomanPS-BoldMT"/>
              </a:rPr>
              <a:t>3 года: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формировать первичные представления ребенка о себе, о своем возрасте, поле, о родителях и близких членах семьи</a:t>
            </a:r>
            <a:r>
              <a:rPr lang="ru-RU" sz="24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.</a:t>
            </a:r>
          </a:p>
          <a:p>
            <a:pPr algn="just"/>
            <a:endParaRPr lang="ru-RU" sz="24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just"/>
            <a:r>
              <a:rPr lang="ru-RU" sz="2400" b="0" i="0" u="none" strike="noStrike" baseline="0" dirty="0">
                <a:solidFill>
                  <a:srgbClr val="C10000"/>
                </a:solidFill>
                <a:latin typeface="ArialMT"/>
              </a:rPr>
              <a:t>• </a:t>
            </a:r>
            <a:r>
              <a:rPr lang="ru-RU" sz="24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3-</a:t>
            </a:r>
            <a:r>
              <a:rPr lang="ru-RU" sz="2400" b="1" i="0" u="none" strike="noStrike" baseline="0" dirty="0">
                <a:solidFill>
                  <a:srgbClr val="C10000"/>
                </a:solidFill>
                <a:latin typeface="TimesNewRomanPS-BoldMT"/>
              </a:rPr>
              <a:t>4 года: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обогащать представления детей о действиях, в которых проявляются доброе отношение и забота о членах семьи, близком окружении.</a:t>
            </a:r>
          </a:p>
          <a:p>
            <a:pPr algn="just"/>
            <a:endParaRPr lang="ru-RU" sz="2400" b="1" i="0" u="none" strike="noStrike" baseline="0" dirty="0">
              <a:solidFill>
                <a:srgbClr val="C10000"/>
              </a:solidFill>
              <a:latin typeface="TimesNewRomanPS-BoldMT"/>
            </a:endParaRPr>
          </a:p>
          <a:p>
            <a:pPr algn="just"/>
            <a:r>
              <a:rPr lang="ru-RU" sz="2400" b="1" i="0" u="none" strike="noStrike" baseline="0" dirty="0">
                <a:solidFill>
                  <a:srgbClr val="C00000"/>
                </a:solidFill>
                <a:latin typeface="TimesNewRomanPS-BoldMT"/>
              </a:rPr>
              <a:t>Содержание образовательной деятельности: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Педагог обогащает представления детей о действиях и поступках людей, в которых проявляются доброе отношение и забота о членах семьи, близком окружении, о животных, растениях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с произведениями, отражающими отношения между членами семьи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203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03AE6B3-4ACA-5E35-39C9-157BD6DCABA3}"/>
              </a:ext>
            </a:extLst>
          </p:cNvPr>
          <p:cNvSpPr txBox="1"/>
          <p:nvPr/>
        </p:nvSpPr>
        <p:spPr>
          <a:xfrm>
            <a:off x="673100" y="470050"/>
            <a:ext cx="1103630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Возраст 3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 New Roman" panose="02020603050405020304" pitchFamily="18" charset="0"/>
              </a:rPr>
              <a:t>-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4 года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C10000"/>
                </a:solidFill>
                <a:latin typeface="TimesNewRomanPS-BoldMT"/>
              </a:rPr>
              <a:t>Задачи</a:t>
            </a:r>
            <a:r>
              <a:rPr lang="ru-RU" sz="24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: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обогащать представления детей о Малой Родине и поддерживать их отражения в различных видах деятельности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C10000"/>
                </a:solidFill>
                <a:latin typeface="TimesNewRomanPS-BoldMT"/>
              </a:rPr>
              <a:t>Содержание образовательной деятельности: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Педагог обогащает представления детей о Малой Родине: регулярно напоминает название населенного пункта, в котором живут; знакомит с близлежащим окружением детского сада (зданиями, природными объектами), доступными для рассматривания с территории учреждения. Обсуждает с детьми их любимые места времяпрепровождения в городе (поселке). Демонстрирует эмоциональную отзывчивость на красоту родного края, восхищается природными явлениями. Поддерживает отражение детьми своих впечатлений о Малой Родине в различных видах деятельности (</a:t>
            </a:r>
            <a:r>
              <a:rPr lang="ru-RU" sz="24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рассказывает, изображает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, воплощает образы в играх, разворачивает сюжет и т.д.).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3706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604CC97-B953-B454-DD21-D8A164E766BA}"/>
              </a:ext>
            </a:extLst>
          </p:cNvPr>
          <p:cNvSpPr txBox="1"/>
          <p:nvPr/>
        </p:nvSpPr>
        <p:spPr>
          <a:xfrm>
            <a:off x="596900" y="238834"/>
            <a:ext cx="11383066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Возраст 4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 New Roman" panose="02020603050405020304" pitchFamily="18" charset="0"/>
              </a:rPr>
              <a:t>-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5 лет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формирования основ гражданственности и патриотизма: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любовь к Родине,  уважительное отношение к символам страны, памятным датам;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гордость за достижения страны в области спорта, науки, искусства и других областях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детей к основным достопримечательностям города (поселка), в котором они живут.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Воспитывает любовь и уважение к нашей Родине – России. Знакомит с государственной символикой РФ: Российский флаг и герб России, воспитывает уважительное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символам страны. 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Обогащает представление детей о государственных праздниках: День защитника Отечества, День Победы.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 детей с содержанием праздника, с памятными местами в городе (поселке), посвященными празднику. Педагог обогащает представления детей о Малой Родине: знакомит с основными достопримечательностями города (поселка), развивает интерес детей к их посещению с родителями; знакомит с названиями улиц, на которых живут дети. Поддерживает эмоциональную отзывчивость детей на красоту родного края. Создает условия для отражения детьми впечатлений о Малой Родине в различных видах деятельности (рассказывает, изображает, воплощает образы в играх, разворачивает сюжет и т.д.). Поддерживает интерес народной культуре страны (устному народному  творчеству, народной музыке, танцам, играм, игрушкам).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4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9C533C-2F8B-6A12-2B69-EBADFED3EB56}"/>
              </a:ext>
            </a:extLst>
          </p:cNvPr>
          <p:cNvSpPr txBox="1"/>
          <p:nvPr/>
        </p:nvSpPr>
        <p:spPr>
          <a:xfrm>
            <a:off x="635000" y="495300"/>
            <a:ext cx="111633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Возраст 5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 New Roman" panose="02020603050405020304" pitchFamily="18" charset="0"/>
              </a:rPr>
              <a:t>-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6 лет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Задачи формирования основ гражданственности и патриотизма: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Воспитывать любовь и уважение к Родине, к людям разных национальностей, проживающих на территории России, их культурному наследию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знакомить детей с содержанием государственных праздников и традициями празднования, развивать патриотические чувства, уважение и гордость за поступки Героев Отечества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поддерживать детскую любознательность по отношению к родному краю, эмоциональный отклик на проявление красоты в различных архитектурных объектах и произведениях искусства, явлениях природы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Содержание образовательной деятельности: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Педагог воспитывает любовь и уважение к нашей Родине – России. Формирует у детей представления о государственных символах России – гербе, флаге, гимне, знакомит с историей их возникновения в доступной для детей форме. Обогащает представления детей о том, что Россия – большая многонациональная страна и воспитывает уважение к людям разных национальностей, их культуре. Развивает интерес к жизни людей разных национальностей, проживающих на территории России, их образу жизни, традициям и способствует его выражению в различных видах деятельности (рисуют, играют, обсуждают).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8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A76B5B4-91C3-46A3-12E3-A81C8506A7EB}"/>
              </a:ext>
            </a:extLst>
          </p:cNvPr>
          <p:cNvSpPr txBox="1"/>
          <p:nvPr/>
        </p:nvSpPr>
        <p:spPr>
          <a:xfrm>
            <a:off x="726705" y="201316"/>
            <a:ext cx="1126489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Уделяет особое внимание традициям и обычаям народов, которые проживают на территории малой родины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Обогащает представления детей о государственных праздниках</a:t>
            </a:r>
            <a:r>
              <a:rPr lang="ru-RU" sz="20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: 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День России, День народного единства, День Государственного флага Российской Федерации, День Государственного герба Российской Федерации, День защитника Отечества, День Победы, Всемирный день авиации и космонавтики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детей с содержанием праздника, с традициями празднования, памятными местами в городе (поселке), посвященными празднику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Воспитывает уважение к защитникам и героям Отечества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детей с яркими биографическими фактами, поступками героев Отечества, вызывает позитивный отклик и чувство гордости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Педагог обогащает представления детей о Малой Родине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поддерживает любознательность по отношению к родному краю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интерес, почему именно так устроен населенный пункт (расположение улиц, площадей, различных объектов инфраструктуры)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со смыслом некоторых символов и памятников города (поселка), развивает умения откликаться на проявления красоты в различных архитектурных объектах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Поддерживает проявления у детей первичной социальной активности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желание принять участие в значимых событиях, переживание эмоций, связанных с событиями военных лет и подвигами горожан, (чествование ветеранов, социальные акции и пр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4447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A912A7-5B0B-27B0-6C26-CD4383882B8E}"/>
              </a:ext>
            </a:extLst>
          </p:cNvPr>
          <p:cNvSpPr txBox="1"/>
          <p:nvPr/>
        </p:nvSpPr>
        <p:spPr>
          <a:xfrm>
            <a:off x="596900" y="410606"/>
            <a:ext cx="1087948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Возраст 6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 New Roman" panose="02020603050405020304" pitchFamily="18" charset="0"/>
              </a:rPr>
              <a:t>-</a:t>
            </a:r>
            <a:r>
              <a:rPr lang="ru-RU" sz="3600" b="1" i="0" u="none" strike="noStrike" baseline="0" dirty="0">
                <a:solidFill>
                  <a:srgbClr val="0070C1"/>
                </a:solidFill>
                <a:latin typeface="TimesNewRomanPS-BoldMT"/>
              </a:rPr>
              <a:t>7 лет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Задачи формирования основ гражданственности и патриотизма: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Воспитывать патриотические и интернациональные чувства, любовь и уважение к Родине, к представителям разных национальностей, интерес к их культуре и обычаям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расширять представления детей о государственных праздниках и поддерживать интерес детей к событиям, происходящим в стране, развивать чувство гордости за достижения страны в области спорта, науки и искусства, служения и верности интересам страны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знакомить с целями и доступными практиками волонтерства в России и включать детей при поддержке взрослых в социальные акции, волонтерские мероприятия в детском саду и в городе (поселке)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развивать интерес детей к родному городу (поселку), переживание чувства удивления, восхищения достопримечательностями, событиями прошлого и настоящего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поощрять активное участие в праздновании событий, связанных с его местом проживания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6026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A24B70F-0B3E-4153-6C4D-B575CEDE994A}"/>
              </a:ext>
            </a:extLst>
          </p:cNvPr>
          <p:cNvSpPr txBox="1"/>
          <p:nvPr/>
        </p:nvSpPr>
        <p:spPr>
          <a:xfrm>
            <a:off x="736600" y="474345"/>
            <a:ext cx="1104458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Содержание образовательной деятельности: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Педагог воспитывает патриотические и интернациональные чувства, любовь и уважение к нашей Родине – России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детей с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признаками и характеристиками государства с учетом возрастных особенностей восприятия ими информации (территория государства и его границы, столица и т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д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.).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Рассказывает, что Россия – самая большая страна мира и показывает на глобусе и карте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Расширяет представления о столице России – Москве и об административном центре федерального округа, на территории которого проживают дети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с основными положениями порядка использования государственной символики (бережно хранить, вставать во время исполнения гимна страны)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Обогащает представления о том, что в нашей стране мирно живут люди разных национальностей, воспитывает уважение к представителям разных национальностей, интерес к их культуре и обычаям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Знакомит детей с назначением и доступными практиками волонтерства в России, вызывает эмоциональный отклик, осознание важности и значимости волонтерского движения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Предлагает детям при поддержке родителей включиться в социальные акции, волонтерские мероприятия в детском саду и в городе (поселке)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5402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3725A29-C3EC-3EF3-09B1-CCCA95EDDB10}"/>
              </a:ext>
            </a:extLst>
          </p:cNvPr>
          <p:cNvSpPr txBox="1"/>
          <p:nvPr/>
        </p:nvSpPr>
        <p:spPr>
          <a:xfrm>
            <a:off x="648525" y="716943"/>
            <a:ext cx="110109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Расширять представление детей о государственных праздниках</a:t>
            </a:r>
            <a:r>
              <a:rPr lang="ru-RU" sz="20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: 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День России, День народного единства, День Государственного флага Российской Федерации, День Государственного герба Российской Федерации, День защитника Отечества, День Победы, Всемирный день авиации и космонавтики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C10000"/>
                </a:solidFill>
                <a:latin typeface="TimesNewRomanPS-BoldMT"/>
              </a:rPr>
              <a:t>Знакомит детей с праздниками</a:t>
            </a:r>
            <a:r>
              <a:rPr lang="ru-RU" sz="20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: 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NewRomanPS-BoldMT"/>
              </a:rPr>
              <a:t>День полного освобождения Ленинграда от фашистской блокады, Международный день родного языка, День добровольца (волонтера) в России, День Конституции Российской Федерации</a:t>
            </a:r>
            <a:r>
              <a:rPr lang="ru-RU" sz="20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Включает детей в празднование событий, связанных с жизнью города,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День рождения города, празднование военных триумфов, памятные даты, связанные с жизнью и творчеством знаменитых горожан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Поощряет интерес детей к событиям, происходящим в стране, воспитывать чувство гордости за ее достижения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Воспитывать уважение к защитникам Отечества, к памяти павших бойцов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1037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88490B2-2B68-ED73-2073-234C30832755}"/>
              </a:ext>
            </a:extLst>
          </p:cNvPr>
          <p:cNvSpPr txBox="1"/>
          <p:nvPr/>
        </p:nvSpPr>
        <p:spPr>
          <a:xfrm>
            <a:off x="1065682" y="275777"/>
            <a:ext cx="1054873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1" i="0" u="none" strike="noStrike" baseline="0" dirty="0">
                <a:solidFill>
                  <a:srgbClr val="000000"/>
                </a:solidFill>
                <a:latin typeface="TimesNewRomanPS-BoldMT"/>
              </a:rPr>
              <a:t>       </a:t>
            </a:r>
            <a:r>
              <a:rPr lang="ru-RU" sz="2800" b="1" i="0" u="none" strike="noStrike" baseline="0" dirty="0">
                <a:solidFill>
                  <a:srgbClr val="0033CC"/>
                </a:solidFill>
                <a:latin typeface="TimesNewRomanPS-BoldMT"/>
              </a:rPr>
              <a:t>Программа воспитания 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NewRomanPS-BoldMT"/>
              </a:rPr>
              <a:t>предусматривает приобщение детей к традиционным ценностям российского общества –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</a:p>
          <a:p>
            <a:pPr algn="just"/>
            <a:endParaRPr lang="ru-RU" sz="24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just"/>
            <a:r>
              <a:rPr lang="ru-RU" sz="2400" b="1" i="1" u="none" strike="noStrike" baseline="0" dirty="0">
                <a:solidFill>
                  <a:srgbClr val="C00000"/>
                </a:solidFill>
                <a:latin typeface="TimesNewRomanPS-BoldMT"/>
              </a:rPr>
              <a:t>Указ Президента Российской Федерации от 9 ноября 2022г. №809 «Об утверждении основ государственной политики по сохранению и укреплению традиционных российских духовно</a:t>
            </a:r>
            <a:r>
              <a:rPr lang="ru-RU" sz="2400" b="1" i="1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-</a:t>
            </a:r>
            <a:r>
              <a:rPr lang="ru-RU" sz="2400" b="1" i="1" u="none" strike="noStrike" baseline="0" dirty="0">
                <a:solidFill>
                  <a:srgbClr val="C00000"/>
                </a:solidFill>
                <a:latin typeface="TimesNewRomanPS-BoldMT"/>
              </a:rPr>
              <a:t>нравственных ценностей»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906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3516173-CAAC-7ABD-2AA1-6DF483F4B70E}"/>
              </a:ext>
            </a:extLst>
          </p:cNvPr>
          <p:cNvSpPr/>
          <p:nvPr/>
        </p:nvSpPr>
        <p:spPr>
          <a:xfrm>
            <a:off x="2251498" y="218230"/>
            <a:ext cx="8406384" cy="5268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algn="ctr" defTabSz="457200">
              <a:spcAft>
                <a:spcPts val="2940"/>
              </a:spcAft>
            </a:pPr>
            <a:r>
              <a:rPr lang="ru" sz="2800" b="1" dirty="0">
                <a:solidFill>
                  <a:srgbClr val="0070C0"/>
                </a:solidFill>
                <a:latin typeface="Times New Roman"/>
              </a:rPr>
              <a:t>Направления воспитания и ценности российского общества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37E76E65-005E-B376-4355-86BB0BB21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1046813"/>
              </p:ext>
            </p:extLst>
          </p:nvPr>
        </p:nvGraphicFramePr>
        <p:xfrm>
          <a:off x="1282700" y="1101698"/>
          <a:ext cx="10350500" cy="3570753"/>
        </p:xfrm>
        <a:graphic>
          <a:graphicData uri="http://schemas.openxmlformats.org/drawingml/2006/table">
            <a:tbl>
              <a:tblPr/>
              <a:tblGrid>
                <a:gridCol w="4738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124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 algn="ctr"/>
                      <a:r>
                        <a:rPr lang="ru" sz="2400" b="1" dirty="0">
                          <a:solidFill>
                            <a:srgbClr val="0033CC"/>
                          </a:solidFill>
                          <a:latin typeface="Times New Roman"/>
                        </a:rPr>
                        <a:t>Направления воспитания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 algn="ctr"/>
                      <a:r>
                        <a:rPr lang="ru" sz="2400" b="1" dirty="0">
                          <a:solidFill>
                            <a:srgbClr val="0033CC"/>
                          </a:solidFill>
                          <a:latin typeface="Times New Roman"/>
                        </a:rPr>
                        <a:t>Ценности российского общества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solidFill>
                            <a:srgbClr val="1F3764"/>
                          </a:solidFill>
                          <a:latin typeface="Times New Roman"/>
                        </a:rPr>
                        <a:t>Патриотическое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>
                          <a:latin typeface="Times New Roman"/>
                        </a:rPr>
                        <a:t>Родина, природа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b="1" dirty="0">
                          <a:solidFill>
                            <a:srgbClr val="FF0000"/>
                          </a:solidFill>
                          <a:latin typeface="Times New Roman"/>
                        </a:rPr>
                        <a:t>Духовно-нравственное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>
                          <a:solidFill>
                            <a:srgbClr val="FF0000"/>
                          </a:solidFill>
                          <a:latin typeface="Times New Roman"/>
                        </a:rPr>
                        <a:t>Жизнь!!!, милосердие, добро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solidFill>
                            <a:srgbClr val="1F3764"/>
                          </a:solidFill>
                          <a:latin typeface="Times New Roman"/>
                        </a:rPr>
                        <a:t>Социальное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>
                          <a:latin typeface="Times New Roman"/>
                        </a:rPr>
                        <a:t>Человек семья, дружба, сотрудничество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>
                          <a:solidFill>
                            <a:srgbClr val="1F3764"/>
                          </a:solidFill>
                          <a:latin typeface="Times New Roman"/>
                        </a:rPr>
                        <a:t>Познавательное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solidFill>
                            <a:srgbClr val="FF0000"/>
                          </a:solidFill>
                          <a:latin typeface="Times New Roman"/>
                        </a:rPr>
                        <a:t>По</a:t>
                      </a:r>
                      <a:r>
                        <a:rPr lang="ru" sz="2400" dirty="0">
                          <a:latin typeface="Times New Roman"/>
                        </a:rPr>
                        <a:t>знание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>
                          <a:solidFill>
                            <a:srgbClr val="1F3764"/>
                          </a:solidFill>
                          <a:latin typeface="Times New Roman"/>
                        </a:rPr>
                        <a:t>Физическое и оздоровительное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latin typeface="Times New Roman"/>
                        </a:rPr>
                        <a:t>Здоровье, </a:t>
                      </a:r>
                      <a:r>
                        <a:rPr lang="ru" sz="2400" dirty="0">
                          <a:solidFill>
                            <a:srgbClr val="FF0000"/>
                          </a:solidFill>
                          <a:latin typeface="Times New Roman"/>
                        </a:rPr>
                        <a:t>жизнь!!!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5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solidFill>
                            <a:srgbClr val="1F3764"/>
                          </a:solidFill>
                          <a:latin typeface="Times New Roman"/>
                        </a:rPr>
                        <a:t>Трудовое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latin typeface="Times New Roman"/>
                        </a:rPr>
                        <a:t>Труд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1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b="1" dirty="0">
                          <a:solidFill>
                            <a:srgbClr val="0033CC"/>
                          </a:solidFill>
                          <a:latin typeface="Times New Roman"/>
                        </a:rPr>
                        <a:t>Этико</a:t>
                      </a:r>
                      <a:r>
                        <a:rPr lang="ru" sz="2400" dirty="0">
                          <a:solidFill>
                            <a:srgbClr val="1F3764"/>
                          </a:solidFill>
                          <a:latin typeface="Times New Roman"/>
                        </a:rPr>
                        <a:t>-эстетическое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 panose="020B0603020202020204"/>
                        </a:defRPr>
                      </a:lvl9pPr>
                    </a:lstStyle>
                    <a:p>
                      <a:pPr indent="0"/>
                      <a:r>
                        <a:rPr lang="ru" sz="2400" dirty="0">
                          <a:latin typeface="Times New Roman"/>
                        </a:rPr>
                        <a:t>Культура и красота</a:t>
                      </a:r>
                    </a:p>
                  </a:txBody>
                  <a:tcPr marL="0" marR="0" marT="0" marB="0" anchor="b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D9BFFFE-D84C-9338-E4AE-063F87B3DA89}"/>
              </a:ext>
            </a:extLst>
          </p:cNvPr>
          <p:cNvSpPr/>
          <p:nvPr/>
        </p:nvSpPr>
        <p:spPr>
          <a:xfrm>
            <a:off x="1593130" y="5029087"/>
            <a:ext cx="658368" cy="1463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defTabSz="457200">
              <a:spcBef>
                <a:spcPts val="5880"/>
              </a:spcBef>
              <a:spcAft>
                <a:spcPts val="3360"/>
              </a:spcAft>
            </a:pPr>
            <a:r>
              <a:rPr lang="ru" sz="3200" b="1" dirty="0">
                <a:solidFill>
                  <a:srgbClr val="C00000"/>
                </a:solidFill>
                <a:latin typeface="Times New Roman"/>
              </a:rPr>
              <a:t>новое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E677534-F71B-A79A-ECF6-C4A052CE90A1}"/>
              </a:ext>
            </a:extLst>
          </p:cNvPr>
          <p:cNvSpPr/>
          <p:nvPr/>
        </p:nvSpPr>
        <p:spPr>
          <a:xfrm>
            <a:off x="1593130" y="5622190"/>
            <a:ext cx="816864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defTabSz="457200">
              <a:spcBef>
                <a:spcPts val="3360"/>
              </a:spcBef>
            </a:pPr>
            <a:r>
              <a:rPr lang="ru" sz="3200" b="1" dirty="0">
                <a:solidFill>
                  <a:srgbClr val="0070C0"/>
                </a:solidFill>
                <a:latin typeface="Times New Roman"/>
              </a:rPr>
              <a:t>убрали</a:t>
            </a:r>
          </a:p>
        </p:txBody>
      </p:sp>
    </p:spTree>
    <p:extLst>
      <p:ext uri="{BB962C8B-B14F-4D97-AF65-F5344CB8AC3E}">
        <p14:creationId xmlns:p14="http://schemas.microsoft.com/office/powerpoint/2010/main" xmlns="" val="52144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4830506-7889-4679-BEBE-4A6B0526EFBD}"/>
              </a:ext>
            </a:extLst>
          </p:cNvPr>
          <p:cNvSpPr/>
          <p:nvPr/>
        </p:nvSpPr>
        <p:spPr>
          <a:xfrm>
            <a:off x="1223158" y="464695"/>
            <a:ext cx="1029590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«Любовь к родному краю, родной культуре, родной речи начинается с малого – с любви к своей семье, к своему жилищу, к своему детскому саду. Постепенно расширяясь, эта любовь переходит в любовь к Родине, её истории, прошлому и настоящему, ко всему человечеству» </a:t>
            </a:r>
          </a:p>
          <a:p>
            <a:pPr algn="r"/>
            <a:r>
              <a:rPr lang="ru-RU" sz="40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Д. С. Лихачёв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921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2029AD3-6A7C-476C-8CF7-172EEA0E4F08}"/>
              </a:ext>
            </a:extLst>
          </p:cNvPr>
          <p:cNvSpPr/>
          <p:nvPr/>
        </p:nvSpPr>
        <p:spPr>
          <a:xfrm>
            <a:off x="954156" y="282040"/>
            <a:ext cx="104936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</a:t>
            </a: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целенаправленный и организованный процесс формирования личности. В широком социальном смысле воспитание – это передача накопленного опыта от старших поколений к младшим.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любовь к семье, дому, родным местам, Родине, гордость за свой народ, толерантное отношение к другим людям, желание сохранить, приумножить богатство своей страны.</a:t>
            </a:r>
          </a:p>
          <a:p>
            <a:pPr algn="just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Нравственно-патриотическое воспитание </a:t>
            </a:r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взрослого и детей в совместной деятельности и общении, направленное на раскрытие и формирование в ребенке общечеловеческих нравственных качеств личности, приобщение к истокам национальной региональной культуры, природе родного края, воспитание эмоционально-действенного отношения, чувства сопричастности, привязанности к окружающим.</a:t>
            </a:r>
          </a:p>
        </p:txBody>
      </p:sp>
    </p:spTree>
    <p:extLst>
      <p:ext uri="{BB962C8B-B14F-4D97-AF65-F5344CB8AC3E}">
        <p14:creationId xmlns:p14="http://schemas.microsoft.com/office/powerpoint/2010/main" xmlns="" val="2340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B4B06D-9EB4-425A-A122-E5B4656C5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04931"/>
            <a:ext cx="9781309" cy="1486363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нравственно- патриотического воспитания дошкольников: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23C8F69-79BE-4051-898E-40EEBFBB2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023" y="1953003"/>
            <a:ext cx="10756635" cy="4127163"/>
          </a:xfrm>
        </p:spPr>
        <p:txBody>
          <a:bodyPr>
            <a:noAutofit/>
          </a:bodyPr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чувства любви к своему дому, семье, детскому саду, к своему краю, к своей Родине.</a:t>
            </a:r>
          </a:p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гуманной, духовно-нравственной личности, достойных будущих граждан России, патриотов своего Отечества.</a:t>
            </a:r>
          </a:p>
        </p:txBody>
      </p:sp>
    </p:spTree>
    <p:extLst>
      <p:ext uri="{BB962C8B-B14F-4D97-AF65-F5344CB8AC3E}">
        <p14:creationId xmlns:p14="http://schemas.microsoft.com/office/powerpoint/2010/main" xmlns="" val="39597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Прямая соединительная линия 40"/>
          <p:cNvCxnSpPr>
            <a:endCxn id="10" idx="3"/>
          </p:cNvCxnSpPr>
          <p:nvPr/>
        </p:nvCxnSpPr>
        <p:spPr>
          <a:xfrm flipH="1">
            <a:off x="3926149" y="2268956"/>
            <a:ext cx="5914004" cy="363531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19" idx="3"/>
          </p:cNvCxnSpPr>
          <p:nvPr/>
        </p:nvCxnSpPr>
        <p:spPr>
          <a:xfrm flipH="1">
            <a:off x="7979614" y="2377001"/>
            <a:ext cx="1996377" cy="292756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10344389" y="2629013"/>
            <a:ext cx="406370" cy="27044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1" idx="3"/>
          </p:cNvCxnSpPr>
          <p:nvPr/>
        </p:nvCxnSpPr>
        <p:spPr>
          <a:xfrm flipH="1">
            <a:off x="4393869" y="2002341"/>
            <a:ext cx="5221533" cy="223983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6" idx="3"/>
          </p:cNvCxnSpPr>
          <p:nvPr/>
        </p:nvCxnSpPr>
        <p:spPr>
          <a:xfrm flipH="1" flipV="1">
            <a:off x="4620126" y="1005308"/>
            <a:ext cx="4743729" cy="28442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 rot="1302183">
            <a:off x="9390650" y="12447"/>
            <a:ext cx="2811418" cy="25901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Задачи нравственно-патриотического воспитания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8796" y="405604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Воспитание </a:t>
            </a:r>
            <a:r>
              <a:rPr lang="ru-RU" sz="1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 ребенка любви и привязанности к своей семье, дому, детскому саду, улице, городу.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04819" y="5304569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Формирование 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бережного отношения к природе и всему живому.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72539" y="3642476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ts val="800"/>
              </a:spcBef>
            </a:pPr>
            <a:r>
              <a:rPr lang="ru-RU" sz="2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Воспитание уважения к труду.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478981" y="3600172"/>
            <a:ext cx="2902625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ts val="800"/>
              </a:spcBef>
            </a:pP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Формирование элементарных знаний о правах человека.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883724" y="5381758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ts val="800"/>
              </a:spcBef>
            </a:pP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Знакомство с символами государства (герб, флаг, гимн).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31392" y="2466555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ts val="800"/>
              </a:spcBef>
            </a:pP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Расширение представлений о городах России.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9392" y="1980383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Развитие интереса 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 русским традициям и промыслам.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94552" y="405603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ru-RU" sz="1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чувства ответственности и гордости за достижения.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58284" y="4704865"/>
            <a:ext cx="2921330" cy="1199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800"/>
              </a:spcBef>
            </a:pPr>
            <a:r>
              <a:rPr lang="ru-RU" sz="16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Формирование </a:t>
            </a:r>
            <a:r>
              <a:rPr lang="ru-RU" sz="16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толерантности, чувства уважения к другим народам, их традициям.</a:t>
            </a:r>
          </a:p>
        </p:txBody>
      </p:sp>
      <p:cxnSp>
        <p:nvCxnSpPr>
          <p:cNvPr id="21" name="Прямая соединительная линия 20"/>
          <p:cNvCxnSpPr>
            <a:endCxn id="18" idx="3"/>
          </p:cNvCxnSpPr>
          <p:nvPr/>
        </p:nvCxnSpPr>
        <p:spPr>
          <a:xfrm flipH="1" flipV="1">
            <a:off x="8615882" y="1005307"/>
            <a:ext cx="774768" cy="14221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4" idx="3"/>
          </p:cNvCxnSpPr>
          <p:nvPr/>
        </p:nvCxnSpPr>
        <p:spPr>
          <a:xfrm flipH="1">
            <a:off x="8152722" y="2191767"/>
            <a:ext cx="1598517" cy="87449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2" idx="0"/>
          </p:cNvCxnSpPr>
          <p:nvPr/>
        </p:nvCxnSpPr>
        <p:spPr>
          <a:xfrm flipH="1">
            <a:off x="9930294" y="2543744"/>
            <a:ext cx="360588" cy="105642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5" idx="3"/>
          </p:cNvCxnSpPr>
          <p:nvPr/>
        </p:nvCxnSpPr>
        <p:spPr>
          <a:xfrm flipH="1">
            <a:off x="3580722" y="1757534"/>
            <a:ext cx="5898842" cy="82255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5448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vospitatel.online/storage/app/docs/976/670/000/97667/61ff496bd42b50672271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3736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620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493583-7B3B-46E7-A8F1-05B7F8E9B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8379" y="374218"/>
            <a:ext cx="9144000" cy="1051211"/>
          </a:xfrm>
        </p:spPr>
        <p:txBody>
          <a:bodyPr/>
          <a:lstStyle/>
          <a:p>
            <a:r>
              <a:rPr lang="ru-RU" b="1" dirty="0"/>
              <a:t>Я И МОЯ СЕМЬЯ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A72A322-1661-41F1-96B9-2860E93DE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2737" y="1955924"/>
            <a:ext cx="10355283" cy="4107305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 ребенка начинается с его семьи. Дети получают знания о своем ближайшем окружении, семье, у них воспитывается гуманное отношение к своим близким, уточняются представления о занятиях близких людей, семейных историях, традициях.</a:t>
            </a:r>
          </a:p>
        </p:txBody>
      </p:sp>
    </p:spTree>
    <p:extLst>
      <p:ext uri="{BB962C8B-B14F-4D97-AF65-F5344CB8AC3E}">
        <p14:creationId xmlns:p14="http://schemas.microsoft.com/office/powerpoint/2010/main" xmlns="" val="28431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04B97C-722A-431E-AB62-C1740D66D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9803"/>
            <a:ext cx="9144000" cy="1154243"/>
          </a:xfrm>
        </p:spPr>
        <p:txBody>
          <a:bodyPr/>
          <a:lstStyle/>
          <a:p>
            <a:r>
              <a:rPr lang="ru-RU" b="1" dirty="0"/>
              <a:t>ДЕТСКИЙ САД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3486A66-1CE5-4136-A2BE-0692E7B65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7527" y="1648918"/>
            <a:ext cx="10319657" cy="520908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младших и средней группах через игры, экскурсии, прогулки, занятия учим ориентироваться в помещениях детского сада, здороваться с педагогами и детьми, прощаться, бережно относиться к игрушкам и книгам, поддерживать порядок в группе.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и подготовительной к школе группах учим свободно ориентироваться на территории и в помещении детского сада, приобщаем к мероприятиям, которые проводятся в детском саду. Учим соблюдать правила уличного движения и технику безопасности, учим быть внимательными к сверстникам и заботиться о младших детях. </a:t>
            </a:r>
          </a:p>
        </p:txBody>
      </p:sp>
    </p:spTree>
    <p:extLst>
      <p:ext uri="{BB962C8B-B14F-4D97-AF65-F5344CB8AC3E}">
        <p14:creationId xmlns:p14="http://schemas.microsoft.com/office/powerpoint/2010/main" xmlns="" val="367046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158872-04FB-4AA4-9762-6A559D56C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9784"/>
            <a:ext cx="9144000" cy="1079291"/>
          </a:xfrm>
        </p:spPr>
        <p:txBody>
          <a:bodyPr/>
          <a:lstStyle/>
          <a:p>
            <a:r>
              <a:rPr lang="ru-RU" b="1" dirty="0"/>
              <a:t>РОДНАЯ ПРИРОДА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3C8AC98-047A-4C17-BAFA-FCF8890BB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13809"/>
            <a:ext cx="9144000" cy="4527029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к природе – одно из проявлений патриотизма. Важно прививать детям умение эстетически воспринимать красоту окружающего мира, относиться к природе поэтически, эмоционально, бережно, поощрять желание детей больше узнать о родной природе.</a:t>
            </a:r>
          </a:p>
        </p:txBody>
      </p:sp>
    </p:spTree>
    <p:extLst>
      <p:ext uri="{BB962C8B-B14F-4D97-AF65-F5344CB8AC3E}">
        <p14:creationId xmlns:p14="http://schemas.microsoft.com/office/powerpoint/2010/main" xmlns="" val="41929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C71982-6A0F-4B40-B72D-69042E680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912"/>
            <a:ext cx="10515600" cy="1079292"/>
          </a:xfrm>
        </p:spPr>
        <p:txBody>
          <a:bodyPr/>
          <a:lstStyle/>
          <a:p>
            <a:pPr algn="ctr"/>
            <a:r>
              <a:rPr lang="ru-RU" b="1" dirty="0"/>
              <a:t>РОДНОЙ ГОРОД. РОДНАЯ СТРАНА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10B9FE-C7E4-4DB5-9A35-46D56753E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4361"/>
            <a:ext cx="10515600" cy="588363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Дети получают краеведческие сведения о родном поселке, городе, об истории его возникновения, о его достопримечательностях, учреждениях, знаменитых земляках, знакомятся с государственными символами России: герб, флаг, гимн. У детей формируется представление о том, что Россия – многонациональная страна с самобытными, равноправными культурами. </a:t>
            </a:r>
          </a:p>
        </p:txBody>
      </p:sp>
    </p:spTree>
    <p:extLst>
      <p:ext uri="{BB962C8B-B14F-4D97-AF65-F5344CB8AC3E}">
        <p14:creationId xmlns:p14="http://schemas.microsoft.com/office/powerpoint/2010/main" xmlns="" val="12500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FD4010-5943-410E-91DC-7CFDABC61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903"/>
            <a:ext cx="9144000" cy="1109272"/>
          </a:xfrm>
        </p:spPr>
        <p:txBody>
          <a:bodyPr/>
          <a:lstStyle/>
          <a:p>
            <a:r>
              <a:rPr lang="ru-RU" b="1" dirty="0"/>
              <a:t>РОДНАЯ КУЛЬТУРА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9D4B54A-4159-4D3C-9020-888785AA3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59175"/>
            <a:ext cx="9144000" cy="5209082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привить детям чувство любви и уважения к культурным ценностям и традициям русского народа. В этом блоке мы знакомим детей с устным народным творчеством: сказками, праздниками, народным декоративно-прикладным искусством. Стараясь сформировать у детей общее представление о народной культуре, её богатстве и красоте. </a:t>
            </a:r>
          </a:p>
          <a:p>
            <a:pPr algn="l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про.jpg">
            <a:extLst>
              <a:ext uri="{FF2B5EF4-FFF2-40B4-BE49-F238E27FC236}">
                <a16:creationId xmlns:a16="http://schemas.microsoft.com/office/drawing/2014/main" xmlns="" id="{BB8524E9-6160-4C43-BCCC-B7590B7A0EA4}"/>
              </a:ext>
            </a:extLst>
          </p:cNvPr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524000" y="4279646"/>
            <a:ext cx="3347864" cy="2510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ска.jpg">
            <a:extLst>
              <a:ext uri="{FF2B5EF4-FFF2-40B4-BE49-F238E27FC236}">
                <a16:creationId xmlns:a16="http://schemas.microsoft.com/office/drawing/2014/main" xmlns="" id="{AF78F0BA-C628-4292-BC15-6F60B22B68F6}"/>
              </a:ext>
            </a:extLst>
          </p:cNvPr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185757" y="4276711"/>
            <a:ext cx="3347864" cy="24313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41790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61000181.xn--e1agmmh.xn--p1ai/upload/5525/images/big/05/14/05149ca3faba529868808f579e024e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8774" y="0"/>
            <a:ext cx="1039090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84566" y="3670511"/>
            <a:ext cx="19793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ТРАДИЦИОННЫЕ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47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1D97D5A-B423-8E4A-6FE2-C8F1FBF8B85F}"/>
              </a:ext>
            </a:extLst>
          </p:cNvPr>
          <p:cNvSpPr txBox="1"/>
          <p:nvPr/>
        </p:nvSpPr>
        <p:spPr>
          <a:xfrm>
            <a:off x="503583" y="877887"/>
            <a:ext cx="1130410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0" u="none" strike="noStrike" baseline="0" dirty="0">
                <a:solidFill>
                  <a:srgbClr val="002060"/>
                </a:solidFill>
                <a:latin typeface="TimesNewRomanPS-BoldMT"/>
              </a:rPr>
              <a:t>         В настоящее время наша страна переживает непростой исторический период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NewRomanPS-BoldMT"/>
              </a:rPr>
              <a:t>Война, антирусская пропаганда Запада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NewRomanPS-BoldMT"/>
              </a:rPr>
              <a:t>Самая большая опасность, которая грозит нашему обществу, заключается не только в экономическом кризисе, а в первую очередь – в разрушении личности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NewRomanPS-BoldMT"/>
              </a:rPr>
              <a:t>Проблемы снижения уровня жизни населения, его расслоение, обесценивание традиционных моральных норм и ценностей, пропаганда бездуховности, насилия с телевизионных экранов, неопределенность в оценке событий исторического прошлого русского народа негативно повлияли на нравственные и патриотические ценности подрастающего поколения</a:t>
            </a:r>
            <a:r>
              <a:rPr lang="ru-RU" sz="2400" b="1" i="0" u="none" strike="noStrike" baseline="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         Одной из острейших проблем является </a:t>
            </a:r>
            <a:r>
              <a:rPr lang="ru-RU" sz="2400" b="1" i="0" u="none" strike="noStrike" baseline="0" dirty="0">
                <a:solidFill>
                  <a:srgbClr val="0000FF"/>
                </a:solidFill>
                <a:latin typeface="TimesNewRomanPS-BoldMT"/>
              </a:rPr>
              <a:t>воспитание патриотизма</a:t>
            </a:r>
            <a:r>
              <a:rPr lang="ru-RU" sz="24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NewRomanPS-BoldMT"/>
              </a:rPr>
              <a:t>Дошкольные образовательные учреждения, являясь начальным звеном системы образования, призваны формировать у детей первое представление об окружающем мире, отношение к родной природе, малой Родине, своему Отечеству</a:t>
            </a:r>
            <a:r>
              <a:rPr lang="ru-R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00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C7D2A4-8A72-869C-5FAB-E5F485E9BFE5}"/>
              </a:ext>
            </a:extLst>
          </p:cNvPr>
          <p:cNvSpPr txBox="1">
            <a:spLocks/>
          </p:cNvSpPr>
          <p:nvPr/>
        </p:nvSpPr>
        <p:spPr>
          <a:xfrm>
            <a:off x="1219200" y="242668"/>
            <a:ext cx="9144000" cy="79447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53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74CD5FB-5EC6-21D5-B408-808AC969D6AF}"/>
              </a:ext>
            </a:extLst>
          </p:cNvPr>
          <p:cNvSpPr/>
          <p:nvPr/>
        </p:nvSpPr>
        <p:spPr>
          <a:xfrm>
            <a:off x="855712" y="1054027"/>
            <a:ext cx="10442712" cy="21457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 defTabSz="457200">
              <a:spcAft>
                <a:spcPts val="1470"/>
              </a:spcAft>
            </a:pPr>
            <a:endParaRPr lang="ru" sz="2300" dirty="0">
              <a:solidFill>
                <a:srgbClr val="1F3764"/>
              </a:solidFill>
              <a:latin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20686" y="593594"/>
            <a:ext cx="9286503" cy="6019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Современные формы работы по патриотическому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воспитанию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Музейная педагогика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Социально-значимые акции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деятельность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Проблемные ситуации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Терренкур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Квест технология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Интерактивные игры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Кино, мульт. фильмы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Мультимедийные презентации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Агитбригада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Лепбук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Видеорепортаж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Волонтерское движение</a:t>
            </a:r>
            <a:endParaRPr lang="ru-RU" sz="2400" b="1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31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6935" y="1079695"/>
            <a:ext cx="112815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Как бы ни менялось общество,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воспитание у подрастающего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поколения любви к своей стране,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гордости за нее, за свою нацию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необходимо в любое время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И если мы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хотим, чтобы наши дети полюбили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свою страну, свой город, нам нужно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показать их с привлекательной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стороны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Тем более что нам есть чем</a:t>
            </a:r>
          </a:p>
          <a:p>
            <a:r>
              <a:rPr lang="ru-RU" sz="3200" b="1" i="1" dirty="0">
                <a:solidFill>
                  <a:srgbClr val="002060"/>
                </a:solidFill>
                <a:latin typeface="TimesNewRomanPS-BoldItalicMT"/>
              </a:rPr>
              <a:t>гордиться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44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3778" y="1102678"/>
            <a:ext cx="1084217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Воспитать патриота своей Родины – ответственная и сложная задача, решение которой в дошкольном детстве только начинается. Планомерная, систематическая работа, использование разнообразных средств воспитания, общие усилия детского сада и семьи, ответственность взрослых за свои слова и поступки могут дать положительные результаты и стать основой для дальнейшей работы по патриотическому воспитанию.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17406D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Успехов в работе!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3">
            <a:extLst>
              <a:ext uri="{FF2B5EF4-FFF2-40B4-BE49-F238E27FC236}">
                <a16:creationId xmlns:a16="http://schemas.microsoft.com/office/drawing/2014/main" xmlns="" id="{F08CF78F-CB0B-DE36-028A-FE43318B12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5634" y="350466"/>
            <a:ext cx="10220732" cy="615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05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8139" y="326924"/>
            <a:ext cx="10706551" cy="1405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800"/>
              </a:spcBef>
            </a:pPr>
            <a:r>
              <a:rPr lang="ru-RU" sz="2400" b="1" dirty="0">
                <a:solidFill>
                  <a:srgbClr val="0033CC"/>
                </a:solidFill>
                <a:latin typeface="Franklin Gothic Book"/>
              </a:rPr>
              <a:t>Приказ Министерства просвещения Российской Федерации от 25.11.2022 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2400" b="1" dirty="0">
                <a:solidFill>
                  <a:srgbClr val="0033CC"/>
                </a:solidFill>
                <a:latin typeface="Franklin Gothic Book"/>
              </a:rPr>
              <a:t>№ 1028 «Об утверждении федеральной образовательной программы</a:t>
            </a:r>
          </a:p>
          <a:p>
            <a:pPr marL="342900" lvl="0" indent="-342900" algn="ctr">
              <a:spcBef>
                <a:spcPts val="800"/>
              </a:spcBef>
            </a:pPr>
            <a:r>
              <a:rPr lang="ru-RU" sz="2400" b="1" dirty="0">
                <a:solidFill>
                  <a:srgbClr val="0033CC"/>
                </a:solidFill>
                <a:latin typeface="Franklin Gothic Book"/>
              </a:rPr>
              <a:t> дошкольного образования» (зарегистрирован 28.12.2022 № 71847)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3E5745-5EEA-112C-865C-3F1279069898}"/>
              </a:ext>
            </a:extLst>
          </p:cNvPr>
          <p:cNvSpPr txBox="1"/>
          <p:nvPr/>
        </p:nvSpPr>
        <p:spPr>
          <a:xfrm>
            <a:off x="848140" y="1832896"/>
            <a:ext cx="1070655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600" b="1" i="0" u="none" strike="noStrike" baseline="0" dirty="0" smtClean="0">
                <a:solidFill>
                  <a:srgbClr val="0033CC"/>
                </a:solidFill>
                <a:latin typeface="TimesNewRomanPS-BoldMT"/>
              </a:rPr>
              <a:t>Целью</a:t>
            </a:r>
            <a:r>
              <a:rPr lang="ru-RU" sz="28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NewRomanPS-BoldMT"/>
              </a:rPr>
              <a:t>Федеральной программы является разностороннее развитие ребенка в период дошкольного детства с учетом возрастных и индивидуальных особенностей на основе духовно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NewRomanPS-BoldMT"/>
              </a:rPr>
              <a:t>нравственных ценностей российского народа, исторических и национально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-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NewRomanPS-BoldMT"/>
              </a:rPr>
              <a:t>культурных традиций</a:t>
            </a:r>
            <a:r>
              <a:rPr lang="ru-RU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i="1" u="none" strike="noStrike" baseline="0" dirty="0">
                <a:solidFill>
                  <a:srgbClr val="000000"/>
                </a:solidFill>
                <a:latin typeface="TimesNewRomanPS-BoldMT"/>
              </a:rPr>
              <a:t>Пункт </a:t>
            </a:r>
            <a:r>
              <a:rPr lang="ru-RU" sz="2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14.1 </a:t>
            </a:r>
            <a:r>
              <a:rPr lang="ru-RU" sz="2800" b="1" i="1" u="none" strike="noStrike" baseline="0" dirty="0">
                <a:solidFill>
                  <a:srgbClr val="000000"/>
                </a:solidFill>
                <a:latin typeface="TimesNewRomanPS-BoldMT"/>
              </a:rPr>
              <a:t>ФОП ДО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xmlns="" val="207310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C90669-C1EB-4E17-A49C-1DFA0791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9823"/>
            <a:ext cx="9698182" cy="787081"/>
          </a:xfrm>
        </p:spPr>
        <p:txBody>
          <a:bodyPr>
            <a:normAutofit/>
          </a:bodyPr>
          <a:lstStyle/>
          <a:p>
            <a:pPr marL="342900" marR="12700" lvl="0" indent="-342900">
              <a:lnSpc>
                <a:spcPts val="1870"/>
              </a:lnSpc>
              <a:spcBef>
                <a:spcPts val="2100"/>
              </a:spcBef>
              <a:tabLst>
                <a:tab pos="640715" algn="l"/>
              </a:tabLst>
            </a:pPr>
            <a:r>
              <a:rPr lang="ru-RU" sz="2400" b="1" dirty="0">
                <a:solidFill>
                  <a:srgbClr val="0033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Федеральная программа позволяет реализовать несколько основополагающих функций дошкольного уровня образования</a:t>
            </a:r>
            <a:r>
              <a:rPr lang="ru-RU" sz="2400" b="1" dirty="0" smtClean="0">
                <a:solidFill>
                  <a:srgbClr val="0033CC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endParaRPr lang="ru-RU" sz="6600" b="1" dirty="0">
              <a:solidFill>
                <a:srgbClr val="0033CC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54B1D66-57D3-479E-8721-74FDCC509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96" y="1406154"/>
            <a:ext cx="10865922" cy="3582649"/>
          </a:xfrm>
        </p:spPr>
        <p:txBody>
          <a:bodyPr>
            <a:normAutofit lnSpcReduction="10000"/>
          </a:bodyPr>
          <a:lstStyle/>
          <a:p>
            <a:pPr marR="12700" lvl="1" algn="just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65913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1. обучение </a:t>
            </a:r>
            <a:r>
              <a:rPr lang="ru-RU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 воспитание ребёнка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</a:t>
            </a:r>
            <a:r>
              <a:rPr lang="ru-RU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;</a:t>
            </a:r>
          </a:p>
          <a:p>
            <a:pPr marR="12700" lvl="1" algn="just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1300"/>
              <a:tabLst>
                <a:tab pos="659130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2. создание </a:t>
            </a:r>
            <a:r>
              <a:rPr lang="ru-RU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единого ядра содержания дошкольного образования (далее - ДО), 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</a:t>
            </a:r>
            <a:r>
              <a:rPr lang="ru-RU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;</a:t>
            </a:r>
            <a:endParaRPr lang="ru-RU" sz="2400" b="1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9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426" y="220364"/>
            <a:ext cx="9144000" cy="654279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ПООП и ФОП ДО: сходство и различие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68880"/>
            <a:ext cx="9144000" cy="4049486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113F0C-1CFE-86BE-694F-83EE57CC387F}"/>
              </a:ext>
            </a:extLst>
          </p:cNvPr>
          <p:cNvSpPr txBox="1"/>
          <p:nvPr/>
        </p:nvSpPr>
        <p:spPr>
          <a:xfrm>
            <a:off x="295811" y="874643"/>
            <a:ext cx="11600378" cy="6309420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algn="l"/>
            <a:r>
              <a:rPr lang="ru-RU" sz="2000" b="1" i="0" u="none" strike="noStrike" baseline="0" dirty="0">
                <a:solidFill>
                  <a:srgbClr val="FF0000"/>
                </a:solidFill>
                <a:latin typeface="TimesNewRomanPS-BoldMT"/>
              </a:rPr>
              <a:t>Задачи ООП:</a:t>
            </a:r>
          </a:p>
          <a:p>
            <a:pPr algn="l"/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Формирование общей культуры личности</a:t>
            </a:r>
          </a:p>
          <a:p>
            <a:pPr algn="l"/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детей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, развитие их социальных, эстетических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, интеллектуальных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,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физических качеств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, инициативности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ребенка, формирование 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предпосылок 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NewRomanPS-BoldMT"/>
              </a:rPr>
              <a:t>учебной деятельности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NewRomanPS-BoldMT"/>
              </a:rPr>
              <a:t>.</a:t>
            </a: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b="1" dirty="0">
              <a:solidFill>
                <a:srgbClr val="000000"/>
              </a:solidFill>
              <a:latin typeface="TimesNewRomanPS-BoldMT"/>
            </a:endParaRPr>
          </a:p>
          <a:p>
            <a:pPr algn="l"/>
            <a:endParaRPr lang="ru-RU" sz="1800" b="1" i="0" u="none" strike="noStrike" baseline="0" dirty="0">
              <a:solidFill>
                <a:srgbClr val="000000"/>
              </a:solidFill>
              <a:latin typeface="TimesNewRomanPS-Bold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Задачи ФОП ДО: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Приобщение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детей (в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соответствии с возрастными особенностями)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к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базовым ценностям российского народа –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ценностей. Обеспечения развития физических, личностных, нравственных качеств и основ патриотизма, интеллектуальных и художественно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творческих способностей ребенка, его инициативности, самостоятельности и ответственности.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426" y="220364"/>
            <a:ext cx="9144000" cy="654279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NewRomanPS-BoldMT"/>
                <a:ea typeface="+mn-ea"/>
                <a:cs typeface="+mn-cs"/>
              </a:rPr>
              <a:t>ПООП и ФОП ДО: сходство и различие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468880"/>
            <a:ext cx="9144000" cy="4049486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0812736"/>
              </p:ext>
            </p:extLst>
          </p:nvPr>
        </p:nvGraphicFramePr>
        <p:xfrm>
          <a:off x="1045030" y="1128574"/>
          <a:ext cx="10331532" cy="4780471"/>
        </p:xfrm>
        <a:graphic>
          <a:graphicData uri="http://schemas.openxmlformats.org/drawingml/2006/table">
            <a:tbl>
              <a:tblPr firstRow="1" firstCol="1" bandRow="1"/>
              <a:tblGrid>
                <a:gridCol w="5165765">
                  <a:extLst>
                    <a:ext uri="{9D8B030D-6E8A-4147-A177-3AD203B41FA5}">
                      <a16:colId xmlns:a16="http://schemas.microsoft.com/office/drawing/2014/main" xmlns="" val="1204934537"/>
                    </a:ext>
                  </a:extLst>
                </a:gridCol>
                <a:gridCol w="5165767">
                  <a:extLst>
                    <a:ext uri="{9D8B030D-6E8A-4147-A177-3AD203B41FA5}">
                      <a16:colId xmlns:a16="http://schemas.microsoft.com/office/drawing/2014/main" xmlns="" val="2238859596"/>
                    </a:ext>
                  </a:extLst>
                </a:gridCol>
              </a:tblGrid>
              <a:tr h="4351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Социально-коммуникативное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Социализация, развитие общения, нравственное воспитание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Ребенок в семье и сообществе </a:t>
                      </a: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Ознакомление с социальным миром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866" marR="66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Социально-коммуникативное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320"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 области формирования основ гражданственности и патриотизма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"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Окружающий мир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Художественно-эстетическое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Приобщение к искусству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Музыкальная деятельность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Культурно-досуговая деятельность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u="sng" kern="1200" dirty="0">
                          <a:solidFill>
                            <a:srgbClr val="1F3764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Физическое развитие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866" marR="66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6894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73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D88B808-250C-9258-8DE7-EBD3D66D7890}"/>
              </a:ext>
            </a:extLst>
          </p:cNvPr>
          <p:cNvSpPr txBox="1"/>
          <p:nvPr/>
        </p:nvSpPr>
        <p:spPr>
          <a:xfrm>
            <a:off x="812800" y="431492"/>
            <a:ext cx="1057081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b="1" i="0" u="none" strike="noStrike" baseline="0" dirty="0">
                <a:solidFill>
                  <a:srgbClr val="0070C1"/>
                </a:solidFill>
                <a:latin typeface="TimesNewRomanPS-BoldMT"/>
              </a:rPr>
              <a:t>Область формирования основ гражданственности и патриотизма</a:t>
            </a:r>
          </a:p>
          <a:p>
            <a:pPr algn="l"/>
            <a:r>
              <a:rPr lang="ru-RU" sz="3200" b="1" i="0" u="none" strike="noStrike" baseline="0" dirty="0">
                <a:solidFill>
                  <a:srgbClr val="C10000"/>
                </a:solidFill>
                <a:latin typeface="TimesNewRomanPS-BoldMT"/>
              </a:rPr>
              <a:t>Социально</a:t>
            </a:r>
            <a:r>
              <a:rPr lang="ru-RU" sz="32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-</a:t>
            </a:r>
            <a:r>
              <a:rPr lang="ru-RU" sz="3200" b="1" i="0" u="none" strike="noStrike" baseline="0" dirty="0">
                <a:solidFill>
                  <a:srgbClr val="C10000"/>
                </a:solidFill>
                <a:latin typeface="TimesNewRomanPS-BoldMT"/>
              </a:rPr>
              <a:t>коммуникативное развитие – область формирование основ гражданственности и патриотизма.</a:t>
            </a:r>
          </a:p>
          <a:p>
            <a:pPr algn="l"/>
            <a:r>
              <a:rPr lang="ru-RU" sz="3200" b="1" i="0" u="none" strike="noStrike" baseline="0" dirty="0">
                <a:solidFill>
                  <a:srgbClr val="C10000"/>
                </a:solidFill>
                <a:latin typeface="TimesNewRomanPS-BoldMT"/>
              </a:rPr>
              <a:t>Задачи и планируемые результаты расписаны в ФОП с возраста 3</a:t>
            </a:r>
            <a:r>
              <a:rPr lang="ru-RU" sz="3200" b="1" i="0" u="none" strike="noStrike" baseline="0" dirty="0">
                <a:solidFill>
                  <a:srgbClr val="C10000"/>
                </a:solidFill>
                <a:latin typeface="Times New Roman" panose="02020603050405020304" pitchFamily="18" charset="0"/>
              </a:rPr>
              <a:t>-</a:t>
            </a:r>
            <a:r>
              <a:rPr lang="ru-RU" sz="3200" b="1" i="0" u="none" strike="noStrike" baseline="0" dirty="0">
                <a:solidFill>
                  <a:srgbClr val="C10000"/>
                </a:solidFill>
                <a:latin typeface="TimesNewRomanPS-BoldMT"/>
              </a:rPr>
              <a:t>4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884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2599</Words>
  <Application>Microsoft Office PowerPoint</Application>
  <PresentationFormat>Произвольный</PresentationFormat>
  <Paragraphs>165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  Система работы ДОУ по нравственно-патриотическому воспитанию дошкольников в соответствии с ФОП ДО</vt:lpstr>
      <vt:lpstr>Слайд 2</vt:lpstr>
      <vt:lpstr>Слайд 3</vt:lpstr>
      <vt:lpstr>Слайд 4</vt:lpstr>
      <vt:lpstr>Слайд 5</vt:lpstr>
      <vt:lpstr>Федеральная программа позволяет реализовать несколько основополагающих функций дошкольного уровня образования:</vt:lpstr>
      <vt:lpstr>ПООП и ФОП ДО: сходство и различие</vt:lpstr>
      <vt:lpstr>ПООП и ФОП ДО: сходство и различие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Цель нравственно- патриотического воспитания дошкольников:</vt:lpstr>
      <vt:lpstr>Слайд 22</vt:lpstr>
      <vt:lpstr>Слайд 23</vt:lpstr>
      <vt:lpstr>Я И МОЯ СЕМЬЯ</vt:lpstr>
      <vt:lpstr>ДЕТСКИЙ САД</vt:lpstr>
      <vt:lpstr>РОДНАЯ ПРИРОДА</vt:lpstr>
      <vt:lpstr>РОДНОЙ ГОРОД. РОДНАЯ СТРАНА</vt:lpstr>
      <vt:lpstr>РОДНАЯ КУЛЬТУРА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Нравственно-патриотическое воспитание детей дошкольного возраста  (из опыта работы)</dc:title>
  <dc:creator>Елена</dc:creator>
  <cp:lastModifiedBy>Админ</cp:lastModifiedBy>
  <cp:revision>61</cp:revision>
  <dcterms:created xsi:type="dcterms:W3CDTF">2022-11-19T20:28:17Z</dcterms:created>
  <dcterms:modified xsi:type="dcterms:W3CDTF">2025-01-17T09:58:01Z</dcterms:modified>
</cp:coreProperties>
</file>