
<file path=[Content_Types].xml><?xml version="1.0" encoding="utf-8"?>
<Types xmlns="http://schemas.openxmlformats.org/package/2006/content-types">
  <Override ContentType="application/vnd.openxmlformats-officedocument.presentationml.slideMaster+xml" PartName="/ppt/slideMasters/slideMaster3.xml"/>
  <Override ContentType="application/vnd.openxmlformats-officedocument.presentationml.slide+xml" PartName="/ppt/slides/slide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1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7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37.xml"/>
  <Override ContentType="application/vnd.openxmlformats-officedocument.theme+xml" PartName="/ppt/theme/theme3.xml"/>
  <Override ContentType="application/vnd.openxmlformats-officedocument.presentationml.slide+xml" PartName="/ppt/slides/slide2.xml"/>
  <Override ContentType="application/vnd.openxmlformats-officedocument.presentationml.slide+xml" PartName="/ppt/slides/slide16.xml"/>
  <Override ContentType="application/vnd.openxmlformats-officedocument.presentationml.slide+xml" PartName="/ppt/slides/slide25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35.xml"/>
  <Default ContentType="application/vnd.openxmlformats-package.relationships+xml" Extension="rels"/>
  <Default ContentType="application/xml" Extension="xml"/>
  <Override ContentType="application/vnd.openxmlformats-officedocument.presentationml.slide+xml" PartName="/ppt/slides/slide14.xml"/>
  <Override ContentType="application/vnd.openxmlformats-officedocument.presentationml.slide+xml" PartName="/ppt/slides/slide23.xml"/>
  <Override ContentType="application/vnd.openxmlformats-officedocument.presentationml.notesMaster+xml" PartName="/ppt/notesMasters/notesMaster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3.xml"/>
  <Override ContentType="application/vnd.openxmlformats-officedocument.presentationml.slide+xml" PartName="/ppt/slides/slide10.xml"/>
  <Override ContentType="application/vnd.openxmlformats-officedocument.presentationml.slide+xml" PartName="/ppt/slides/slide12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1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+xml" PartName="/ppt/slides/slide28.xml"/>
  <Override ContentType="application/vnd.openxmlformats-officedocument.presentationml.slideLayout+xml" PartName="/ppt/slideLayouts/slideLayout7.xml"/>
  <Default ContentType="image/png" Extension="png"/>
  <Override ContentType="application/vnd.openxmlformats-officedocument.presentationml.slideLayout+xml" PartName="/ppt/slideLayouts/slideLayout29.xml"/>
  <Override ContentType="application/vnd.openxmlformats-officedocument.theme+xml" PartName="/ppt/theme/theme4.xml"/>
  <Override ContentType="application/vnd.openxmlformats-officedocument.presentationml.slide+xml" PartName="/ppt/slides/slide3.xml"/>
  <Override ContentType="application/vnd.openxmlformats-officedocument.presentationml.slide+xml" PartName="/ppt/slides/slide17.xml"/>
  <Override ContentType="application/vnd.openxmlformats-officedocument.presentationml.slide+xml" PartName="/ppt/slides/slide26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theme+xml" PartName="/ppt/theme/theme2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36.xml"/>
  <Override ContentType="application/vnd.openxmlformats-officedocument.presentationml.slide+xml" PartName="/ppt/slides/slide1.xml"/>
  <Override ContentType="application/vnd.openxmlformats-officedocument.presentationml.slide+xml" PartName="/ppt/slides/slide15.xml"/>
  <Override ContentType="application/vnd.openxmlformats-officedocument.presentationml.slide+xml" PartName="/ppt/slides/slide24.xml"/>
  <Override ContentType="application/vnd.openxmlformats-officedocument.presentationml.slideLayout+xml" PartName="/ppt/slideLayouts/slideLayout3.xml"/>
  <Default ContentType="image/jpeg" Extension="jpeg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34.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2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32.xml"/>
  <Override ContentType="application/vnd.openxmlformats-officedocument.extended-properties+xml" PartName="/docProps/app.xml"/>
  <Override ContentType="application/vnd.openxmlformats-officedocument.presentationml.slide+xml" PartName="/ppt/slides/slide11.xml"/>
  <Override ContentType="application/vnd.openxmlformats-officedocument.presentationml.slide+xml" PartName="/ppt/slides/slide20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10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0" r:id="rId2"/>
    <p:sldMasterId id="2147483728" r:id="rId3"/>
  </p:sldMasterIdLst>
  <p:notesMasterIdLst>
    <p:notesMasterId r:id="rId32"/>
  </p:notesMasterIdLst>
  <p:sldIdLst>
    <p:sldId id="262" r:id="rId4"/>
    <p:sldId id="314" r:id="rId5"/>
    <p:sldId id="263" r:id="rId6"/>
    <p:sldId id="296" r:id="rId7"/>
    <p:sldId id="283" r:id="rId8"/>
    <p:sldId id="315" r:id="rId9"/>
    <p:sldId id="316" r:id="rId10"/>
    <p:sldId id="267" r:id="rId11"/>
    <p:sldId id="268" r:id="rId12"/>
    <p:sldId id="317" r:id="rId13"/>
    <p:sldId id="318" r:id="rId14"/>
    <p:sldId id="307" r:id="rId15"/>
    <p:sldId id="300" r:id="rId16"/>
    <p:sldId id="306" r:id="rId17"/>
    <p:sldId id="302" r:id="rId18"/>
    <p:sldId id="308" r:id="rId19"/>
    <p:sldId id="319" r:id="rId20"/>
    <p:sldId id="277" r:id="rId21"/>
    <p:sldId id="309" r:id="rId22"/>
    <p:sldId id="310" r:id="rId23"/>
    <p:sldId id="312" r:id="rId24"/>
    <p:sldId id="311" r:id="rId25"/>
    <p:sldId id="273" r:id="rId26"/>
    <p:sldId id="274" r:id="rId27"/>
    <p:sldId id="275" r:id="rId28"/>
    <p:sldId id="292" r:id="rId29"/>
    <p:sldId id="289" r:id="rId30"/>
    <p:sldId id="29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0000"/>
    <a:srgbClr val="FEF9F4"/>
    <a:srgbClr val="9A6632"/>
    <a:srgbClr val="A66B33"/>
    <a:srgbClr val="C78E55"/>
    <a:srgbClr val="8A571A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BE569C-A41F-4514-9919-FFC30206ED4C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6A7B4C-1500-483C-8455-94810CF6B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:\Presentations\для презентаций\Греция\111238454996.jpg" id="1026" name="Picture 2"/>
          <p:cNvPicPr>
            <a:picLocks noChangeArrowheads="1" noChangeAspect="1"/>
          </p:cNvPicPr>
          <p:nvPr userDrawn="1"/>
        </p:nvPicPr>
        <p:blipFill>
          <a:blip cstate="print" r:embed="rId2"/>
          <a:srcRect b="6" l="60" r="28" t="28"/>
          <a:stretch>
            <a:fillRect/>
          </a:stretch>
        </p:blipFill>
        <p:spPr bwMode="auto">
          <a:xfrm>
            <a:off x="0" y="-48"/>
            <a:ext cx="9144000" cy="68580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dirty="0" lang="ru-RU" smtClean="0"/>
              <a:t>Образец заголовка</a:t>
            </a:r>
            <a:endParaRPr dirty="0" lang="ru-RU"/>
          </a:p>
        </p:txBody>
      </p:sp>
      <p:sp>
        <p:nvSpPr>
          <p:cNvPr id="3" name="Подзаголовок 2"/>
          <p:cNvSpPr>
            <a:spLocks noGrp="1"/>
          </p:cNvSpPr>
          <p:nvPr>
            <p:ph idx="1" type="subTitle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A0110E55-F228-4CF7-9401-86ACF491DDA2}" type="datetime1">
              <a:rPr lang="ru-RU" smtClean="0"/>
              <a:t>13.01.2019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r>
              <a:rPr lang="ru-RU" smtClean="0"/>
              <a:t>Учитель: С.А.Попов.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F5BE42B8-849A-4620-8F04-E2F49B9743F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descr="D:\Presentations\Презентации\Greece\грик.png" id="1027" name="Picture 3"/>
          <p:cNvPicPr>
            <a:picLocks noChangeArrowheads="1" noChangeAspect="1"/>
          </p:cNvPicPr>
          <p:nvPr userDrawn="1"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0" y="0"/>
            <a:ext cx="3214678" cy="130117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C90E-BBBC-48F6-B63B-0F2947673B57}" type="datetime1">
              <a:rPr lang="ru-RU" smtClean="0"/>
              <a:t>13.01.2019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Учитель: С.А.Попов.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E42B8-849A-4620-8F04-E2F49B974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6CFA-7DBA-4513-8485-75750269B4A1}" type="datetime1">
              <a:rPr lang="ru-RU" smtClean="0"/>
              <a:t>13.01.2019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Учитель: С.А.Попов.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E42B8-849A-4620-8F04-E2F49B974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AA6EE-38F4-4FB9-A428-A9A1CAC3ADA0}" type="datetime1">
              <a:rPr lang="ru-RU" smtClean="0"/>
              <a:t>13.01.2019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Учитель: С.А.Попов.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E2C79-CB64-4582-A219-C6C19EB800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4A964-C034-48CF-86C8-3091C4758C4B}" type="datetime1">
              <a:rPr lang="ru-RU" smtClean="0"/>
              <a:t>13.01.2019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Учитель: С.А.Попов.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204FA-3FEA-4B7B-BB77-3B5C2706A7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idx="1" type="subTitle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A3E6021F-813B-4E95-A990-E9F4DE30DD80}" type="datetime1">
              <a:rPr lang="ru-RU" smtClean="0"/>
              <a:t>13.01.2019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r>
              <a:rPr lang="ru-RU" smtClean="0"/>
              <a:t>Учитель: С.А.Попов.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F5BE42B8-849A-4620-8F04-E2F49B9743F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descr="D:\Presentations\для презентаций\Греция\111238454996.jpg" id="7" name="Picture 2"/>
          <p:cNvPicPr>
            <a:picLocks noChangeArrowheads="1" noChangeAspect="1"/>
          </p:cNvPicPr>
          <p:nvPr userDrawn="1"/>
        </p:nvPicPr>
        <p:blipFill>
          <a:blip cstate="print" r:embed="rId2"/>
          <a:srcRect b="6" l="60" r="28" t="28"/>
          <a:stretch>
            <a:fillRect/>
          </a:stretch>
        </p:blipFill>
        <p:spPr bwMode="auto">
          <a:xfrm>
            <a:off x="0" y="-48"/>
            <a:ext cx="9144000" cy="6858048"/>
          </a:xfrm>
          <a:prstGeom prst="rect">
            <a:avLst/>
          </a:prstGeom>
          <a:noFill/>
        </p:spPr>
      </p:pic>
      <p:pic>
        <p:nvPicPr>
          <p:cNvPr descr="D:\Presentations\Презентации\Greece\грик.png" id="8" name="Picture 3"/>
          <p:cNvPicPr>
            <a:picLocks noChangeArrowheads="1" noChangeAspect="1"/>
          </p:cNvPicPr>
          <p:nvPr userDrawn="1"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0" y="0"/>
            <a:ext cx="3214678" cy="130117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BB945-30D6-4932-878C-5304EF1A444A}" type="datetime1">
              <a:rPr lang="ru-RU" smtClean="0"/>
              <a:t>13.01.2019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Учитель: С.А.Попов.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E42B8-849A-4620-8F04-E2F49B974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56350-2522-47B2-89E5-25242FE2176F}" type="datetime1">
              <a:rPr lang="ru-RU" smtClean="0"/>
              <a:t>13.01.2019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Учитель: С.А.Попов.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E42B8-849A-4620-8F04-E2F49B974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73CAC-F0FA-48CB-84E2-C8A288553991}" type="datetime1">
              <a:rPr lang="ru-RU" smtClean="0"/>
              <a:t>13.01.2019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Учитель: С.А.Попов.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E42B8-849A-4620-8F04-E2F49B974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EA6B6-D478-4FAD-A72F-24D06A23D927}" type="datetime1">
              <a:rPr lang="ru-RU" smtClean="0"/>
              <a:t>13.01.2019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Учитель: С.А.Попов.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E42B8-849A-4620-8F04-E2F49B974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8C07-4CE9-4B9E-AADA-F640188E0464}" type="datetime1">
              <a:rPr lang="ru-RU" smtClean="0"/>
              <a:t>13.01.2019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Учитель: С.А.Попов.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E42B8-849A-4620-8F04-E2F49B974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95A8D-ACD1-4B6F-8FF2-3EDB50913C2E}" type="datetime1">
              <a:rPr lang="ru-RU" smtClean="0"/>
              <a:t>13.01.2019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Учитель: С.А.Попов.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E42B8-849A-4620-8F04-E2F49B974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12D2-CFEA-4150-AA15-D3C8BCB34FFA}" type="datetime1">
              <a:rPr lang="ru-RU" smtClean="0"/>
              <a:t>13.01.2019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Учитель: С.А.Попов.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E42B8-849A-4620-8F04-E2F49B974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9EF0D-32E4-4B2D-AFA8-160239FE8B51}" type="datetime1">
              <a:rPr lang="ru-RU" smtClean="0"/>
              <a:t>13.01.2019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Учитель: С.А.Попов.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E42B8-849A-4620-8F04-E2F49B974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E796-4411-4471-BF00-699690A4BB98}" type="datetime1">
              <a:rPr lang="ru-RU" smtClean="0"/>
              <a:t>13.01.2019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Учитель: С.А.Попов.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E42B8-849A-4620-8F04-E2F49B974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7819-812D-403C-B9A3-12B463DDF5BD}" type="datetime1">
              <a:rPr lang="ru-RU" smtClean="0"/>
              <a:t>13.01.2019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Учитель: С.А.Попов.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E42B8-849A-4620-8F04-E2F49B974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0C9A8-DC43-46C2-8697-C822D8B1DB9D}" type="datetime1">
              <a:rPr lang="ru-RU" smtClean="0"/>
              <a:t>13.01.2019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Учитель: С.А.Попов.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E42B8-849A-4620-8F04-E2F49B974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AE5BC-D8DC-4C89-95A1-1BDA5DF9F099}" type="datetime1">
              <a:rPr lang="ru-RU" smtClean="0"/>
              <a:t>13.01.2019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Учитель: С.А.Попов.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204FA-3FEA-4B7B-BB77-3B5C2706A7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31F2E-50EC-4D88-B2DC-42F2CA41D8E0}" type="datetime1">
              <a:rPr lang="ru-RU" smtClean="0"/>
              <a:t>13.01.2019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Учитель: С.А.Попов.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E2C79-CB64-4582-A219-C6C19EB800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idx="1" type="subTitle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3103CE00-9DB8-40E7-8E20-C59784F1D5A2}" type="datetime1">
              <a:rPr lang="ru-RU" smtClean="0"/>
              <a:t>13.01.2019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r>
              <a:rPr lang="ru-RU" smtClean="0"/>
              <a:t>Учитель: С.А.Попов.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F5BE42B8-849A-4620-8F04-E2F49B9743F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descr="D:\Presentations\для презентаций\Греция\111238454996.jpg" id="7" name="Picture 2"/>
          <p:cNvPicPr>
            <a:picLocks noChangeArrowheads="1" noChangeAspect="1"/>
          </p:cNvPicPr>
          <p:nvPr userDrawn="1"/>
        </p:nvPicPr>
        <p:blipFill>
          <a:blip cstate="print" r:embed="rId2"/>
          <a:srcRect b="6" l="60" r="28" t="28"/>
          <a:stretch>
            <a:fillRect/>
          </a:stretch>
        </p:blipFill>
        <p:spPr bwMode="auto">
          <a:xfrm>
            <a:off x="0" y="-48"/>
            <a:ext cx="9144000" cy="6858048"/>
          </a:xfrm>
          <a:prstGeom prst="rect">
            <a:avLst/>
          </a:prstGeom>
          <a:noFill/>
        </p:spPr>
      </p:pic>
      <p:pic>
        <p:nvPicPr>
          <p:cNvPr descr="D:\Presentations\Презентации\Greece\грик.png" id="8" name="Picture 3"/>
          <p:cNvPicPr>
            <a:picLocks noChangeArrowheads="1" noChangeAspect="1"/>
          </p:cNvPicPr>
          <p:nvPr userDrawn="1"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0" y="0"/>
            <a:ext cx="3214678" cy="130117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C7224-D875-4435-9CD4-14B490A909B6}" type="datetime1">
              <a:rPr lang="ru-RU" smtClean="0"/>
              <a:t>13.01.2019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Учитель: С.А.Попов.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E42B8-849A-4620-8F04-E2F49B974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54EB8-B1C9-4A8B-A78B-CA27C7ACCB11}" type="datetime1">
              <a:rPr lang="ru-RU" smtClean="0"/>
              <a:t>13.01.2019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Учитель: С.А.Попов.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E42B8-849A-4620-8F04-E2F49B974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30C92-D0F7-4B9C-A057-E205D4E8CEE2}" type="datetime1">
              <a:rPr lang="ru-RU" smtClean="0"/>
              <a:t>13.01.2019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Учитель: С.А.Попов.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E42B8-849A-4620-8F04-E2F49B974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B6DDD-CD4E-4F8F-B71F-D644DF7EA872}" type="datetime1">
              <a:rPr lang="ru-RU" smtClean="0"/>
              <a:t>13.01.2019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Учитель: С.А.Попов.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E42B8-849A-4620-8F04-E2F49B974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F5B9F-7FF0-41EE-8944-C98D16822334}" type="datetime1">
              <a:rPr lang="ru-RU" smtClean="0"/>
              <a:t>13.01.2019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Учитель: С.А.Попов.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E42B8-849A-4620-8F04-E2F49B974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EEBB-2D94-4199-B220-5D31653EC991}" type="datetime1">
              <a:rPr lang="ru-RU" smtClean="0"/>
              <a:t>13.01.2019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Учитель: С.А.Попов.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E42B8-849A-4620-8F04-E2F49B974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9A88-5EFB-4146-AE97-8E33A8EA379B}" type="datetime1">
              <a:rPr lang="ru-RU" smtClean="0"/>
              <a:t>13.01.2019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Учитель: С.А.Попов.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E42B8-849A-4620-8F04-E2F49B974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41FD6-6439-4E43-9D77-23F1BBD18AC8}" type="datetime1">
              <a:rPr lang="ru-RU" smtClean="0"/>
              <a:t>13.01.2019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Учитель: С.А.Попов.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E42B8-849A-4620-8F04-E2F49B974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49B9-13F4-4744-9DBE-6AC990AFE133}" type="datetime1">
              <a:rPr lang="ru-RU" smtClean="0"/>
              <a:t>13.01.2019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Учитель: С.А.Попов.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E42B8-849A-4620-8F04-E2F49B974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8791-72E8-4C05-9872-8F336767554C}" type="datetime1">
              <a:rPr lang="ru-RU" smtClean="0"/>
              <a:t>13.01.2019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Учитель: С.А.Попов.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E42B8-849A-4620-8F04-E2F49B974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207D-1055-414B-AD25-F6EEDB02993D}" type="datetime1">
              <a:rPr lang="ru-RU" smtClean="0"/>
              <a:t>13.01.2019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Учитель: С.А.Попов.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E42B8-849A-4620-8F04-E2F49B974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7B1D7-EA3E-404C-A769-161735799687}" type="datetime1">
              <a:rPr lang="ru-RU" smtClean="0"/>
              <a:t>13.01.2019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Учитель: С.А.Попов.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E42B8-849A-4620-8F04-E2F49B974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38CED-2F76-4EE7-81C7-D00B4A23EFE3}" type="datetime1">
              <a:rPr lang="ru-RU" smtClean="0"/>
              <a:t>13.01.2019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Учитель: С.А.Попов.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E42B8-849A-4620-8F04-E2F49B974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41B7-8A69-4AA1-901D-09968D231C2E}" type="datetime1">
              <a:rPr lang="ru-RU" smtClean="0"/>
              <a:t>13.01.2019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Учитель: С.А.Попов.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E42B8-849A-4620-8F04-E2F49B974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492A-07D9-49EF-B328-F3325181A8FE}" type="datetime1">
              <a:rPr lang="ru-RU" smtClean="0"/>
              <a:t>13.01.2019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Учитель: С.А.Попов.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E42B8-849A-4620-8F04-E2F49B974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50711-87B6-4287-A59B-8ABD09A04174}" type="datetime1">
              <a:rPr lang="ru-RU" smtClean="0"/>
              <a:t>13.01.2019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Учитель: С.А.Попов.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E42B8-849A-4620-8F04-E2F49B974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D6D2-3352-4883-B556-3C9134244197}" type="datetime1">
              <a:rPr lang="ru-RU" smtClean="0"/>
              <a:t>13.01.2019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Учитель: С.А.Попов.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E42B8-849A-4620-8F04-E2F49B974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resentations\Презентации\Greece\Без-имени-2.jpg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52578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EFCAD-A178-41A6-B6B3-08DE305F3AAA}" type="datetime1">
              <a:rPr lang="ru-RU" smtClean="0"/>
              <a:t>13.01.2019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Учитель: С.А.Попов.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E42B8-849A-4620-8F04-E2F49B974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6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222EE-CFDF-46E8-BC60-62CB47D0ED22}" type="datetime1">
              <a:rPr lang="ru-RU" smtClean="0"/>
              <a:t>13.01.2019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Учитель: С.А.Попов.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E42B8-849A-4620-8F04-E2F49B9743F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D:\Presentations\Презентации\Greece\Без-имени-2.jpg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B0A3E-ECCD-4CA9-A7FE-CF773145006C}" type="datetime1">
              <a:rPr lang="ru-RU" smtClean="0"/>
              <a:t>13.01.2019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Учитель: С.А.Попов.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E42B8-849A-4620-8F04-E2F49B9743F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D:\Presentations\Презентации\Greece\Без-имени-2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 ?><Relationships xmlns="http://schemas.openxmlformats.org/package/2006/relationships"><Relationship Id="rId3" Target="../media/image30.jpeg" Type="http://schemas.openxmlformats.org/officeDocument/2006/relationships/image"/><Relationship Id="rId2" Target="../media/image29.jpeg" Type="http://schemas.openxmlformats.org/officeDocument/2006/relationships/image"/><Relationship Id="rId1" Target="../slideLayouts/slideLayout15.xml" Type="http://schemas.openxmlformats.org/officeDocument/2006/relationships/slideLayout"/><Relationship Id="rId5" Target="../media/image32.jpeg" Type="http://schemas.openxmlformats.org/officeDocument/2006/relationships/image"/><Relationship Id="rId4" Target="../media/image31.png" Type="http://schemas.openxmlformats.org/officeDocument/2006/relationships/image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flashcardcloud.com/ImageUpload/795a7e9c-e330-49d7-97c3-23ac7d51dc92/greece_scho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11960" y="260648"/>
            <a:ext cx="4752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афинских школах и </a:t>
            </a:r>
            <a:r>
              <a:rPr lang="ru-RU" sz="36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гимнасиях</a:t>
            </a:r>
            <a:r>
              <a:rPr lang="ru-RU" sz="3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912224" y="6589861"/>
            <a:ext cx="1231776" cy="268139"/>
          </a:xfrm>
        </p:spPr>
        <p:txBody>
          <a:bodyPr/>
          <a:lstStyle/>
          <a:p>
            <a:r>
              <a:rPr lang="ru-RU" sz="800" i="1" dirty="0" smtClean="0"/>
              <a:t>Учитель: С.А.Попов.</a:t>
            </a:r>
            <a:endParaRPr lang="ru-RU" sz="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116632"/>
            <a:ext cx="2894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Занятия в школе</a:t>
            </a:r>
            <a:endParaRPr lang="ru-RU" sz="2400" i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76672"/>
            <a:ext cx="86409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Учитель с плёткой из бычьего хвоста диктует текст: «Невежда - самое дикое из существ на земле». Эти слова младшие школьники выводят на дощечках, натёртых воском. 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Буквы выдавливают острым концом металлической или костяной палочки. Называется она стиль. Другим, плоским концом стиля затирают написанное, если допущена ошибка. Старшие ученики пользуются папирусом и тростниковым пером.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636912"/>
            <a:ext cx="4320480" cy="36610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3140968"/>
            <a:ext cx="3627688" cy="122413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932040" y="4941168"/>
            <a:ext cx="3744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Диптих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– деревянная дощечка покрытая воском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Стиль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– палочка для письма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912224" y="6589861"/>
            <a:ext cx="1231776" cy="268139"/>
          </a:xfrm>
        </p:spPr>
        <p:txBody>
          <a:bodyPr/>
          <a:lstStyle/>
          <a:p>
            <a:r>
              <a:rPr lang="ru-RU" sz="800" i="1" dirty="0" smtClean="0"/>
              <a:t>Учитель: С.А.Попов.</a:t>
            </a:r>
            <a:endParaRPr lang="ru-RU" sz="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116632"/>
            <a:ext cx="2894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Занятия в школе</a:t>
            </a:r>
            <a:endParaRPr lang="ru-RU" sz="2400" i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76672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В школах учили читать и писать, считать, рисовать. Прививали любовь к стихам Гомера и других поэтов. 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В Греции встречались люди, гордившиеся тем, что выучили в школе наизусть «Илиаду» и «Одиссею». Дети овладевали игрой на флейте и других инструментах, искусством хорового пения. Афиняне утверждали, что без любви к музыке нельзя стать настоящим человеком. 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https://fs01.infourok.ru/images/doc/97/115593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276872"/>
            <a:ext cx="5679976" cy="4259982"/>
          </a:xfrm>
          <a:prstGeom prst="rect">
            <a:avLst/>
          </a:prstGeom>
          <a:noFill/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912224" y="6589861"/>
            <a:ext cx="1231776" cy="268139"/>
          </a:xfrm>
        </p:spPr>
        <p:txBody>
          <a:bodyPr/>
          <a:lstStyle/>
          <a:p>
            <a:r>
              <a:rPr lang="ru-RU" sz="800" i="1" dirty="0" smtClean="0"/>
              <a:t>Учитель: С.А.Попов.</a:t>
            </a:r>
            <a:endParaRPr lang="ru-RU" sz="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915816" y="116632"/>
            <a:ext cx="2894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Занятия в школе</a:t>
            </a:r>
            <a:endParaRPr lang="ru-RU" sz="2400" i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548680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Каникулы были весной.</a:t>
            </a:r>
          </a:p>
          <a:p>
            <a:pPr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Отдыхали также в годовщины побед при Марафоне и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Саламине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Не учились и в дни праздников, посвящённых греческим богам.</a:t>
            </a:r>
          </a:p>
          <a:p>
            <a:pPr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Плата за обучение была невысока.</a:t>
            </a:r>
          </a:p>
          <a:p>
            <a:pPr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Девочки в школах не учились.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http://msk-diploms.net/articles/image/12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060848"/>
            <a:ext cx="6247094" cy="4392488"/>
          </a:xfrm>
          <a:prstGeom prst="rect">
            <a:avLst/>
          </a:prstGeom>
          <a:noFill/>
        </p:spPr>
      </p:pic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912224" y="6589861"/>
            <a:ext cx="1231776" cy="268139"/>
          </a:xfrm>
        </p:spPr>
        <p:txBody>
          <a:bodyPr/>
          <a:lstStyle/>
          <a:p>
            <a:r>
              <a:rPr lang="ru-RU" sz="800" i="1" dirty="0" smtClean="0"/>
              <a:t>Учитель: С.А.Попов.</a:t>
            </a:r>
            <a:endParaRPr lang="ru-RU" sz="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915816" y="116632"/>
            <a:ext cx="2894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Занятия в школе</a:t>
            </a:r>
            <a:endParaRPr lang="ru-RU" sz="2400" i="1" dirty="0">
              <a:solidFill>
                <a:srgbClr val="C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987824" y="548680"/>
            <a:ext cx="2700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Изучаемые предметы</a:t>
            </a:r>
            <a:endParaRPr lang="ru-RU" u="sng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755576" y="980728"/>
          <a:ext cx="144016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016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письмо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2411760" y="980728"/>
          <a:ext cx="144016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016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счёт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5724128" y="980728"/>
          <a:ext cx="144016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016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чтение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4067944" y="980728"/>
          <a:ext cx="144016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016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пение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7380312" y="980728"/>
          <a:ext cx="144016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016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рисование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2411760" y="1484784"/>
          <a:ext cx="475252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52528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игра</a:t>
                      </a:r>
                      <a:r>
                        <a:rPr lang="ru-RU" sz="1800" b="1" i="1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на музыкальных инструментах</a:t>
                      </a:r>
                      <a:endParaRPr lang="ru-RU" sz="1800" b="1" i="1" dirty="0" smtClean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2" name="Picture 2" descr="http://istoria.online/imagens/izdelia/forma/rome_scho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988840"/>
            <a:ext cx="5760640" cy="4608512"/>
          </a:xfrm>
          <a:prstGeom prst="rect">
            <a:avLst/>
          </a:prstGeom>
          <a:noFill/>
        </p:spPr>
      </p:pic>
      <p:sp>
        <p:nvSpPr>
          <p:cNvPr id="13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912224" y="6589861"/>
            <a:ext cx="1231776" cy="268139"/>
          </a:xfrm>
        </p:spPr>
        <p:txBody>
          <a:bodyPr/>
          <a:lstStyle/>
          <a:p>
            <a:r>
              <a:rPr lang="ru-RU" sz="800" i="1" dirty="0" smtClean="0"/>
              <a:t>Учитель: С.А.Попов.</a:t>
            </a:r>
            <a:endParaRPr lang="ru-RU" sz="800" i="1" dirty="0"/>
          </a:p>
        </p:txBody>
      </p:sp>
    </p:spTree>
    <p:extLst>
      <p:ext uri="{BB962C8B-B14F-4D97-AF65-F5344CB8AC3E}">
        <p14:creationId xmlns:p14="http://schemas.microsoft.com/office/powerpoint/2010/main" xmlns="" val="126584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10" descr="http://vip-print.ua/blog/wp-content/uploads/2012/10/VIP-Print-Greek-and-Roman-Capital-Alphabet-v1.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348880"/>
            <a:ext cx="3312368" cy="4039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915816" y="116632"/>
            <a:ext cx="2894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Занятия в школе</a:t>
            </a:r>
            <a:endParaRPr lang="ru-RU" sz="2400" i="1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31840" y="476672"/>
            <a:ext cx="2427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Греческий алфавит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3528" y="836712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Греки переняли алфавит у финикийцев. Они добавили гласные буквы. Многие народы  создавшие в последующие века свое письмо, использовали греческий алфавит; греческая азбука лежит в основе азбук: русской, английской, французской и т.д.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3568" y="1988840"/>
            <a:ext cx="2866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Финикийский алфавит</a:t>
            </a:r>
            <a:endParaRPr lang="ru-RU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6" name="Picture 4" descr="http://900igr.net/up/datai/113567/0012-004-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5027" y="2404120"/>
            <a:ext cx="4392488" cy="404921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076056" y="1988840"/>
            <a:ext cx="2530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Греческий алфавит</a:t>
            </a:r>
            <a:endParaRPr lang="ru-RU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912224" y="6589861"/>
            <a:ext cx="1231776" cy="268139"/>
          </a:xfrm>
        </p:spPr>
        <p:txBody>
          <a:bodyPr/>
          <a:lstStyle/>
          <a:p>
            <a:r>
              <a:rPr lang="ru-RU" sz="800" i="1" dirty="0" smtClean="0"/>
              <a:t>Учитель: С.А.Попов.</a:t>
            </a:r>
            <a:endParaRPr lang="ru-RU" sz="800" i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27784" y="116632"/>
            <a:ext cx="3639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Посещение палестры</a:t>
            </a:r>
            <a:endParaRPr lang="ru-RU" sz="2400" i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476672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  двенадцати  лет  мальчики начинали посещать ещё одну  школу - </a:t>
            </a:r>
            <a:r>
              <a:rPr lang="ru-RU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палестру.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Здесь они  занимались гимнастикой, борьбой, бегом, прыжками, метанием копья и диска.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4" name="Picture 6" descr="http://s3.thingpic.com/images/d2/BPXaTLjgTwB6VCS6EdJ6AUuW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12776"/>
            <a:ext cx="8064896" cy="5080381"/>
          </a:xfrm>
          <a:prstGeom prst="rect">
            <a:avLst/>
          </a:prstGeom>
          <a:noFill/>
        </p:spPr>
      </p:pic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912224" y="6589861"/>
            <a:ext cx="1231776" cy="268139"/>
          </a:xfrm>
        </p:spPr>
        <p:txBody>
          <a:bodyPr/>
          <a:lstStyle/>
          <a:p>
            <a:r>
              <a:rPr lang="ru-RU" sz="800" i="1" dirty="0" smtClean="0"/>
              <a:t>Учитель: С.А.Попов.</a:t>
            </a:r>
            <a:endParaRPr lang="ru-RU" sz="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6" descr="Блог о путешествиях. Владимир Филиппов. Помпеи, Италия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7472191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627784" y="116632"/>
            <a:ext cx="3639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Посещение палестры</a:t>
            </a:r>
            <a:endParaRPr lang="ru-RU" sz="2400" i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76672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хорошую погоду тренировались под открытым небом в обширном дворе, а в не под крышей портиков, окружавших этот двор.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91880" y="6381328"/>
            <a:ext cx="18045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Палестра в г. Помпеи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912224" y="6589861"/>
            <a:ext cx="1231776" cy="268139"/>
          </a:xfrm>
        </p:spPr>
        <p:txBody>
          <a:bodyPr/>
          <a:lstStyle/>
          <a:p>
            <a:r>
              <a:rPr lang="ru-RU" sz="800" i="1" dirty="0" smtClean="0"/>
              <a:t>Учитель: С.А.Попов.</a:t>
            </a:r>
            <a:endParaRPr lang="ru-RU" sz="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Мальчики тренируются в борьбе. Выиграть может тот, кто ловок и силён. Побеждённым признают того, кто трижды коснётся телом земли. Строгий учитель с палкой в руке готов ударить любого нарушившего правила состязания. 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Ожидает своей очереди следующая пара борцов. Они обильно льют масло на ладони и до блеска растирают им кожу. Все тренируются обнажёнными. После урока весёлой гурьбой побегут они смывать грязь и пот. При каждой палестре был колодец, фонтан, а иногда и баня.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116632"/>
            <a:ext cx="3639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Посещение палестры</a:t>
            </a:r>
            <a:endParaRPr lang="ru-RU" sz="2400" i="1" dirty="0">
              <a:solidFill>
                <a:srgbClr val="C00000"/>
              </a:solidFill>
            </a:endParaRPr>
          </a:p>
        </p:txBody>
      </p:sp>
      <p:pic>
        <p:nvPicPr>
          <p:cNvPr id="15362" name="Picture 2" descr="https://trojden.com/books/world-history/world-history-5-class-vigasin-2015/world-history-5-class-vigasin-2015.files/image2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852936"/>
            <a:ext cx="7344816" cy="3792160"/>
          </a:xfrm>
          <a:prstGeom prst="rect">
            <a:avLst/>
          </a:prstGeom>
          <a:noFill/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912224" y="6589861"/>
            <a:ext cx="1231776" cy="268139"/>
          </a:xfrm>
        </p:spPr>
        <p:txBody>
          <a:bodyPr/>
          <a:lstStyle/>
          <a:p>
            <a:r>
              <a:rPr lang="ru-RU" sz="800" i="1" dirty="0" smtClean="0"/>
              <a:t>Учитель: С.А.Попов.</a:t>
            </a:r>
            <a:endParaRPr lang="ru-RU" sz="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1\Мои документы\Загрузки\стату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2276872"/>
            <a:ext cx="1977462" cy="3673517"/>
          </a:xfrm>
          <a:prstGeom prst="rect">
            <a:avLst/>
          </a:prstGeom>
          <a:noFill/>
        </p:spPr>
      </p:pic>
      <p:pic>
        <p:nvPicPr>
          <p:cNvPr id="6" name="Picture 4" descr="C:\Documents and Settings\1\Мои документы\Мои рисунки\борц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780928"/>
            <a:ext cx="3784421" cy="3168353"/>
          </a:xfrm>
          <a:prstGeom prst="rect">
            <a:avLst/>
          </a:prstGeom>
          <a:noFill/>
        </p:spPr>
      </p:pic>
      <p:pic>
        <p:nvPicPr>
          <p:cNvPr id="7" name="Picture 3" descr="C:\Documents and Settings\1\Мои документы\Загрузки\дискобол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332946"/>
            <a:ext cx="2376264" cy="360854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95536" y="6021288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Скульптор Мирон</a:t>
            </a:r>
          </a:p>
          <a:p>
            <a:pPr algn="ctr"/>
            <a:r>
              <a:rPr lang="ru-RU" b="1" i="1" dirty="0" smtClean="0">
                <a:latin typeface="Arial" pitchFamily="34" charset="0"/>
                <a:cs typeface="Arial" pitchFamily="34" charset="0"/>
              </a:rPr>
              <a:t>Дискобол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5856" y="616530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Arial" pitchFamily="34" charset="0"/>
                <a:cs typeface="Arial" pitchFamily="34" charset="0"/>
              </a:rPr>
              <a:t>Борцы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04248" y="6021288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latin typeface="Arial" pitchFamily="34" charset="0"/>
                <a:cs typeface="Arial" pitchFamily="34" charset="0"/>
              </a:rPr>
              <a:t>Поликлет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i="1" dirty="0" smtClean="0">
                <a:latin typeface="Arial" pitchFamily="34" charset="0"/>
                <a:cs typeface="Arial" pitchFamily="34" charset="0"/>
              </a:rPr>
              <a:t>Копьеносец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27784" y="116632"/>
            <a:ext cx="3639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Посещение палестры</a:t>
            </a:r>
            <a:endParaRPr lang="ru-RU" sz="2400" i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548680"/>
            <a:ext cx="8712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палестрах стояли статуи атлетов работы великих греческих мастеров. Мирон сумел передать в скульптуре «Дискобол» ощущение движения. Кажется, через мгновение атлет распрямится и диск, брошенный с огромной силой, полетит вдаль. Скульптор 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Поликлет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показывает, каким должен быть каждый юноша: физически сильным, прекрасным, готовым к подвигу гражданином своего полиса.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912224" y="6589861"/>
            <a:ext cx="1231776" cy="268139"/>
          </a:xfrm>
        </p:spPr>
        <p:txBody>
          <a:bodyPr/>
          <a:lstStyle/>
          <a:p>
            <a:r>
              <a:rPr lang="ru-RU" sz="800" i="1" dirty="0" smtClean="0"/>
              <a:t>Учитель: С.А.Попов.</a:t>
            </a:r>
            <a:endParaRPr lang="ru-RU" sz="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27784" y="116632"/>
            <a:ext cx="3728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афинских </a:t>
            </a:r>
            <a:r>
              <a:rPr lang="ru-RU" sz="24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гимнасиях</a:t>
            </a:r>
            <a:endParaRPr lang="ru-RU" sz="2400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548680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Взрослые афиняне, желавшие продолжить занятия гимнастикой и пополнить свои знания, до старости посещали один из трёх </a:t>
            </a:r>
            <a:r>
              <a:rPr lang="ru-RU" b="1" u="sng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гимнасиев</a:t>
            </a:r>
            <a:r>
              <a:rPr lang="ru-RU" b="1" u="sng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Гимнасии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располагались за городом среди зеленых деревьев и лугов. Они имели площадки для упражнений атлетов, бассейны, помещения для отдыха и бесед.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C:\Users\Татьяна\Downloads\гимнас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119826"/>
            <a:ext cx="6696744" cy="4528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912224" y="6589861"/>
            <a:ext cx="1231776" cy="268139"/>
          </a:xfrm>
        </p:spPr>
        <p:txBody>
          <a:bodyPr/>
          <a:lstStyle/>
          <a:p>
            <a:r>
              <a:rPr lang="ru-RU" sz="800" i="1" dirty="0" smtClean="0"/>
              <a:t>Учитель: С.А.Попов.</a:t>
            </a:r>
            <a:endParaRPr lang="ru-RU" sz="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116632"/>
            <a:ext cx="21550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Проверка знаний</a:t>
            </a:r>
            <a:endParaRPr lang="ru-RU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395536" y="404664"/>
            <a:ext cx="856895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древние греки называли свою Родину? _________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Кто прятался на острове Крит в царском дворце? ____________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Кто автор поэмы «Одиссея» и 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Иллиада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»? ________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Главный бог в греческой мифологии? _______      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Объясните полис – это…? _____________________            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назывался греческий военный корабль? _________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Назовите высший орган власти в Афинах? __________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Рабы в Спарте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это…? _________              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Демократия – это…? _________________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Как называлось главная площадь Афин? ________                 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Назовите главный порт Афин? ________   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Главный храм в Афинах? ____________ 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Сколько дней проходили Олимпийские игры? ________  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Назовите афинский район, где жили гончары? __________ 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00192" y="404664"/>
            <a:ext cx="13740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(Эллада) </a:t>
            </a:r>
            <a:endParaRPr lang="ru-RU" sz="2000" i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92280" y="692696"/>
            <a:ext cx="17203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(Минотавр)</a:t>
            </a:r>
            <a:endParaRPr lang="ru-RU" sz="2000" i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28184" y="980728"/>
            <a:ext cx="11449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(Гомер)</a:t>
            </a:r>
            <a:endParaRPr lang="ru-RU" sz="2000" i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52120" y="1340768"/>
            <a:ext cx="10246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(Зевс) </a:t>
            </a:r>
            <a:endParaRPr lang="ru-RU" sz="2000" i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39952" y="1628800"/>
            <a:ext cx="29176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(Город-государство)</a:t>
            </a:r>
            <a:endParaRPr lang="ru-RU" sz="2000" i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44208" y="1916832"/>
            <a:ext cx="12618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(Триера)</a:t>
            </a:r>
            <a:endParaRPr lang="ru-RU" sz="2000" i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28184" y="2276872"/>
            <a:ext cx="14365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(Ареопаг)</a:t>
            </a:r>
            <a:endParaRPr lang="ru-RU" sz="2000" i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79912" y="2492896"/>
            <a:ext cx="12961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(Илоты) </a:t>
            </a:r>
            <a:endParaRPr lang="ru-RU" sz="2000" i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19872" y="2852936"/>
            <a:ext cx="23503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(Власть народа)</a:t>
            </a:r>
            <a:endParaRPr lang="ru-RU" sz="2000" i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28184" y="3140968"/>
            <a:ext cx="11977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(Агора) </a:t>
            </a:r>
            <a:endParaRPr lang="ru-RU" sz="2000" i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60032" y="3429000"/>
            <a:ext cx="12234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ru-RU" sz="2000" b="1" i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Пирей</a:t>
            </a: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endParaRPr lang="ru-RU" sz="2000" i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11960" y="3717032"/>
            <a:ext cx="17411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(Парфенон)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804248" y="4077072"/>
            <a:ext cx="12458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(5 дней)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876256" y="4365104"/>
            <a:ext cx="14845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(Керамик)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547664" y="4869160"/>
            <a:ext cx="69847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Arial" pitchFamily="34" charset="0"/>
              </a:rPr>
              <a:t>Критерии оценок: 1-5 баллов – </a:t>
            </a:r>
            <a:r>
              <a:rPr lang="ru-RU" sz="1200" b="1" u="sng" dirty="0" smtClean="0">
                <a:latin typeface="Arial" pitchFamily="34" charset="0"/>
              </a:rPr>
              <a:t>«2»;</a:t>
            </a:r>
            <a:r>
              <a:rPr lang="ru-RU" sz="1200" b="1" dirty="0" smtClean="0">
                <a:latin typeface="Arial" pitchFamily="34" charset="0"/>
              </a:rPr>
              <a:t> 6-8 баллов – </a:t>
            </a:r>
            <a:r>
              <a:rPr lang="ru-RU" sz="1200" b="1" u="sng" dirty="0" smtClean="0">
                <a:latin typeface="Arial" pitchFamily="34" charset="0"/>
              </a:rPr>
              <a:t>«3»;</a:t>
            </a:r>
            <a:r>
              <a:rPr lang="ru-RU" sz="1200" b="1" dirty="0" smtClean="0">
                <a:latin typeface="Arial" pitchFamily="34" charset="0"/>
              </a:rPr>
              <a:t> 9-11 балла – </a:t>
            </a:r>
            <a:r>
              <a:rPr lang="ru-RU" sz="1200" b="1" u="sng" dirty="0" smtClean="0">
                <a:latin typeface="Arial" pitchFamily="34" charset="0"/>
              </a:rPr>
              <a:t>«4»;</a:t>
            </a:r>
            <a:r>
              <a:rPr lang="ru-RU" sz="1200" b="1" dirty="0" smtClean="0">
                <a:latin typeface="Arial" pitchFamily="34" charset="0"/>
              </a:rPr>
              <a:t> 12-14 баллов – </a:t>
            </a:r>
            <a:r>
              <a:rPr lang="ru-RU" sz="1200" b="1" u="sng" dirty="0" smtClean="0">
                <a:latin typeface="Arial" pitchFamily="34" charset="0"/>
              </a:rPr>
              <a:t>«5»</a:t>
            </a:r>
            <a:endParaRPr lang="ru-RU" sz="1200" b="1" dirty="0">
              <a:latin typeface="Arial" pitchFamily="34" charset="0"/>
            </a:endParaRPr>
          </a:p>
        </p:txBody>
      </p:sp>
      <p:sp>
        <p:nvSpPr>
          <p:cNvPr id="21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912224" y="6589861"/>
            <a:ext cx="1231776" cy="268139"/>
          </a:xfrm>
        </p:spPr>
        <p:txBody>
          <a:bodyPr/>
          <a:lstStyle/>
          <a:p>
            <a:r>
              <a:rPr lang="ru-RU" sz="800" i="1" dirty="0" smtClean="0"/>
              <a:t>Учитель: С.А.Попов.</a:t>
            </a:r>
            <a:endParaRPr lang="ru-RU" sz="8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548680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В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гимнасиях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перед многочисленными слушателями выступали известные учёные. Они излагали свои взгляды на строение Вселенной, образцового государства.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27784" y="116632"/>
            <a:ext cx="3728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афинских </a:t>
            </a:r>
            <a:r>
              <a:rPr lang="ru-RU" sz="24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гимнасиях</a:t>
            </a:r>
            <a:endParaRPr lang="ru-RU" sz="2400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https://ancientcivs.ru/_bd/0/453246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484784"/>
            <a:ext cx="5616624" cy="5172757"/>
          </a:xfrm>
          <a:prstGeom prst="rect">
            <a:avLst/>
          </a:prstGeom>
          <a:noFill/>
        </p:spPr>
      </p:pic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912224" y="6589861"/>
            <a:ext cx="1231776" cy="268139"/>
          </a:xfrm>
        </p:spPr>
        <p:txBody>
          <a:bodyPr/>
          <a:lstStyle/>
          <a:p>
            <a:r>
              <a:rPr lang="ru-RU" sz="800" i="1" dirty="0" smtClean="0"/>
              <a:t>Учитель: С.А.Попов.</a:t>
            </a:r>
            <a:endParaRPr lang="ru-RU" sz="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548680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гимнасиях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обучали </a:t>
            </a: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красноречию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- умению отстаивать своё мнение при выступлении в Народном собрании и судах.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27784" y="116632"/>
            <a:ext cx="3728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афинских </a:t>
            </a:r>
            <a:r>
              <a:rPr lang="ru-RU" sz="24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гимнасиях</a:t>
            </a:r>
            <a:endParaRPr lang="ru-RU" sz="2400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1196752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Красноречие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- умение красиво и правильно говорить.</a:t>
            </a:r>
          </a:p>
        </p:txBody>
      </p:sp>
      <p:pic>
        <p:nvPicPr>
          <p:cNvPr id="11268" name="Picture 4" descr="http://www.multytheme.com/cultura/multimedia/didattmultitema/filosofia/img/large/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1268760"/>
            <a:ext cx="8611519" cy="3744416"/>
          </a:xfrm>
          <a:prstGeom prst="rect">
            <a:avLst/>
          </a:prstGeom>
          <a:noFill/>
        </p:spPr>
      </p:pic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912224" y="6589861"/>
            <a:ext cx="1231776" cy="268139"/>
          </a:xfrm>
        </p:spPr>
        <p:txBody>
          <a:bodyPr/>
          <a:lstStyle/>
          <a:p>
            <a:r>
              <a:rPr lang="ru-RU" sz="800" i="1" dirty="0" smtClean="0"/>
              <a:t>Учитель: С.А.Попов.</a:t>
            </a:r>
            <a:endParaRPr lang="ru-RU" sz="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827584" y="1268760"/>
            <a:ext cx="739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Фалес, Анаксимандр, Платон, Сократ…</a:t>
            </a:r>
          </a:p>
        </p:txBody>
      </p:sp>
      <p:pic>
        <p:nvPicPr>
          <p:cNvPr id="22537" name="Picture 9" descr="http://www.putevody.ru/Geographs_files/anaximandr_clip_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060848"/>
            <a:ext cx="2260285" cy="266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11" descr=" Платон. Мраморный бюст работы неизвестного скульптора, римская копия. Рим, Музеи Капитол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60848"/>
            <a:ext cx="238526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Picture 13" descr="картин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2060848"/>
            <a:ext cx="2016224" cy="2667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31032" y="548680"/>
            <a:ext cx="8461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Философия </a:t>
            </a: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(с греческого любомудрие) наука о законах развития природы, общества, человека.  Зарождается в 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VII-VI </a:t>
            </a: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вв. до н.э.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6" name="Picture 4" descr="http://900igr.net/up/datai/239478/0010-016-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060848"/>
            <a:ext cx="2055314" cy="2664296"/>
          </a:xfrm>
          <a:prstGeom prst="rect">
            <a:avLst/>
          </a:prstGeom>
          <a:noFill/>
        </p:spPr>
      </p:pic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912224" y="6589861"/>
            <a:ext cx="1231776" cy="268139"/>
          </a:xfrm>
        </p:spPr>
        <p:txBody>
          <a:bodyPr/>
          <a:lstStyle/>
          <a:p>
            <a:r>
              <a:rPr lang="ru-RU" sz="800" i="1" dirty="0" smtClean="0"/>
              <a:t>Учитель: С.А.Попов.</a:t>
            </a:r>
            <a:endParaRPr lang="ru-RU" sz="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64288" y="6093296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Пифагор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7" name="Picture 5" descr="C:\Users\Татьяна\Downloads\школа Пифагор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16832"/>
            <a:ext cx="6130133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395536" y="692696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Пифагор доказал, что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Сумма чётных чисел является чётной?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Сумма чётного количества нечётных чисел чётная?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Чётное число минус нечётное есть нечётное число?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35696" y="260648"/>
            <a:ext cx="60801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Математика. Тема: Задачи Пифагора</a:t>
            </a:r>
            <a:endParaRPr lang="ru-RU" sz="2400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912224" y="6589861"/>
            <a:ext cx="1231776" cy="268139"/>
          </a:xfrm>
        </p:spPr>
        <p:txBody>
          <a:bodyPr/>
          <a:lstStyle/>
          <a:p>
            <a:r>
              <a:rPr lang="ru-RU" sz="800" i="1" dirty="0" smtClean="0"/>
              <a:t>Учитель: С.А.Попов.</a:t>
            </a:r>
            <a:endParaRPr lang="ru-RU" sz="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ownloads\Гоме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437900"/>
            <a:ext cx="2232248" cy="2927595"/>
          </a:xfrm>
          <a:prstGeom prst="rect">
            <a:avLst/>
          </a:prstGeom>
          <a:noFill/>
        </p:spPr>
      </p:pic>
      <p:pic>
        <p:nvPicPr>
          <p:cNvPr id="1027" name="Picture 3" descr="C:\Users\Татьяна\Downloads\Аристофа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484784"/>
            <a:ext cx="1800200" cy="2761003"/>
          </a:xfrm>
          <a:prstGeom prst="rect">
            <a:avLst/>
          </a:prstGeom>
          <a:noFill/>
        </p:spPr>
      </p:pic>
      <p:pic>
        <p:nvPicPr>
          <p:cNvPr id="1029" name="Picture 5" descr="C:\Users\Татьяна\Downloads\Софокл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124744"/>
            <a:ext cx="2277939" cy="252412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043608" y="544522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Гомер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1920" y="429309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Аристофан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16216" y="371703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Софокл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31840" y="260648"/>
            <a:ext cx="2181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Литература</a:t>
            </a:r>
            <a:endParaRPr lang="ru-RU" sz="24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912224" y="6589861"/>
            <a:ext cx="1231776" cy="268139"/>
          </a:xfrm>
        </p:spPr>
        <p:txBody>
          <a:bodyPr/>
          <a:lstStyle/>
          <a:p>
            <a:r>
              <a:rPr lang="ru-RU" sz="800" i="1" dirty="0" smtClean="0"/>
              <a:t>Учитель: С.А.Попов.</a:t>
            </a:r>
            <a:endParaRPr lang="ru-RU" sz="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95536" y="404664"/>
            <a:ext cx="5400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«Мать чёрная земля многострадальная,</a:t>
            </a:r>
          </a:p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 которой сбросил я позорные столбы,</a:t>
            </a:r>
          </a:p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Рабыня раньше, а теперь свободная,</a:t>
            </a:r>
          </a:p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родину в Афины, в наш прекрасный град,</a:t>
            </a:r>
          </a:p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Вернул я многих на чужбину проданных.</a:t>
            </a:r>
          </a:p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Освободил и здесь на милой родине</a:t>
            </a:r>
          </a:p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Рабов дрожавших перед волею господ».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20072" y="3356992"/>
            <a:ext cx="910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Солон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11960" y="5589240"/>
            <a:ext cx="2646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Эратосфен -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отец географии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16016" y="5229200"/>
            <a:ext cx="1460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География</a:t>
            </a:r>
            <a:endParaRPr lang="ru-RU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ttp://stuki-druki.com/aforizms/Solon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32656"/>
            <a:ext cx="2376264" cy="3420466"/>
          </a:xfrm>
          <a:prstGeom prst="rect">
            <a:avLst/>
          </a:prstGeom>
          <a:noFill/>
        </p:spPr>
      </p:pic>
      <p:pic>
        <p:nvPicPr>
          <p:cNvPr id="4100" name="Picture 4" descr="http://s1.gagtime.ru/2015/11/0004_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636912"/>
            <a:ext cx="3613522" cy="3637533"/>
          </a:xfrm>
          <a:prstGeom prst="rect">
            <a:avLst/>
          </a:prstGeom>
          <a:noFill/>
        </p:spPr>
      </p:pic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912224" y="6589861"/>
            <a:ext cx="1231776" cy="268139"/>
          </a:xfrm>
        </p:spPr>
        <p:txBody>
          <a:bodyPr/>
          <a:lstStyle/>
          <a:p>
            <a:r>
              <a:rPr lang="ru-RU" sz="800" i="1" dirty="0" smtClean="0"/>
              <a:t>Учитель: С.А.Попов.</a:t>
            </a:r>
            <a:endParaRPr lang="ru-RU" sz="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11760" y="188640"/>
            <a:ext cx="36025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Воспитание в Греции</a:t>
            </a:r>
            <a:endParaRPr lang="ru-RU" sz="2400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548680"/>
            <a:ext cx="85689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Мальчика из богатой семьи по достижении семилетнего возраста поручали заботам особого раба - ___________. Тот должен был присматривать за ним, сопровождать в школу и нести его письменные принадлежности. В школе учили ___________ , __________ и ___________. Писали школьники на ________________________________. Для письма использовали _________. В школах учили также петь, играть на лире и флейте. Обучение в Греции было доступно практически всем слоям общества, так что большинство свободных людей здесь были образованными. В греческих юношах стремились воспитать ловкость, силу, выносливость. Поэтому, когда им исполнялось ___ лет, юноши, помимо обычной школы, начинали посещать - ____________. Там их учили _________,  Греческие девочки школ не посещали, для них главное - стать покорными жёнами и хорошими матерями.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55976" y="764704"/>
            <a:ext cx="13513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педагога</a:t>
            </a:r>
            <a:endParaRPr lang="ru-RU" sz="2000" i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1340768"/>
            <a:ext cx="12410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читать</a:t>
            </a:r>
            <a:endParaRPr lang="ru-RU" sz="2000" i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68144" y="1340768"/>
            <a:ext cx="11641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писать</a:t>
            </a:r>
            <a:endParaRPr lang="ru-RU" sz="2000" i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80312" y="1340768"/>
            <a:ext cx="13739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считать</a:t>
            </a:r>
            <a:endParaRPr lang="ru-RU" sz="2000" i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59832" y="1628800"/>
            <a:ext cx="39901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дощечках, натёртых воском</a:t>
            </a:r>
            <a:endParaRPr lang="ru-RU" sz="2000" i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95736" y="1844824"/>
            <a:ext cx="10246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стиль</a:t>
            </a:r>
            <a:endParaRPr lang="ru-RU" sz="2000" i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660232" y="2996952"/>
            <a:ext cx="2880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000" i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868144" y="3212976"/>
            <a:ext cx="14536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палестру</a:t>
            </a:r>
            <a:endParaRPr lang="ru-RU" sz="2000" i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59632" y="3501008"/>
            <a:ext cx="11112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борьбе</a:t>
            </a:r>
            <a:endParaRPr lang="ru-RU" sz="2000" i="1" dirty="0">
              <a:solidFill>
                <a:srgbClr val="FF0000"/>
              </a:solidFill>
            </a:endParaRPr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912224" y="6589861"/>
            <a:ext cx="1231776" cy="268139"/>
          </a:xfrm>
        </p:spPr>
        <p:txBody>
          <a:bodyPr/>
          <a:lstStyle/>
          <a:p>
            <a:r>
              <a:rPr lang="ru-RU" sz="800" i="1" dirty="0" smtClean="0"/>
              <a:t>Учитель: С.А.Попов.</a:t>
            </a:r>
            <a:endParaRPr lang="ru-RU" sz="8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544" y="476672"/>
            <a:ext cx="842493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Стиль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металлическая или костяная палочка для письма.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Палестра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школа, где занимались спортом.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20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Гимнасий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место, где взрослые афиняне занимались науками, спортом.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Красноречие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умение красиво говорить.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78" name="Picture 2" descr="http://discoveric.ru/tmp/upload/record/472/w_472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39" y="2204864"/>
            <a:ext cx="6486468" cy="4337826"/>
          </a:xfrm>
          <a:prstGeom prst="rect">
            <a:avLst/>
          </a:prstGeom>
          <a:noFill/>
        </p:spPr>
      </p:pic>
      <p:sp>
        <p:nvSpPr>
          <p:cNvPr id="5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912224" y="6589861"/>
            <a:ext cx="1231776" cy="268139"/>
          </a:xfrm>
        </p:spPr>
        <p:txBody>
          <a:bodyPr/>
          <a:lstStyle/>
          <a:p>
            <a:r>
              <a:rPr lang="ru-RU" sz="800" i="1" dirty="0" smtClean="0"/>
              <a:t>Учитель: С.А.Попов.</a:t>
            </a:r>
            <a:endParaRPr lang="ru-RU" sz="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83768" y="1916832"/>
            <a:ext cx="33073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Рефлексия</a:t>
            </a:r>
            <a:endParaRPr lang="ru-RU" sz="4400" b="1" i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332656"/>
            <a:ext cx="72008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Домашнее задание: 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§ 38, вопросы на стр. 176.</a:t>
            </a:r>
          </a:p>
        </p:txBody>
      </p:sp>
      <p:pic>
        <p:nvPicPr>
          <p:cNvPr id="8" name="Picture 2" descr="C:\Users\Татьяна\Downloads\смайлик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01407">
            <a:off x="1452112" y="2675055"/>
            <a:ext cx="1654125" cy="1787283"/>
          </a:xfrm>
          <a:prstGeom prst="rect">
            <a:avLst/>
          </a:prstGeom>
          <a:noFill/>
        </p:spPr>
      </p:pic>
      <p:pic>
        <p:nvPicPr>
          <p:cNvPr id="9" name="Picture 3" descr="C:\Users\Татьяна\Downloads\смайлик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22258">
            <a:off x="4739104" y="2668624"/>
            <a:ext cx="1875020" cy="18002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691680" y="4509120"/>
            <a:ext cx="45608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урок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понравился / не понравился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547664" y="5517232"/>
            <a:ext cx="66247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Спасибо за работу!</a:t>
            </a:r>
            <a:endParaRPr lang="ru-RU" sz="4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912224" y="6589861"/>
            <a:ext cx="1231776" cy="268139"/>
          </a:xfrm>
        </p:spPr>
        <p:txBody>
          <a:bodyPr/>
          <a:lstStyle/>
          <a:p>
            <a:r>
              <a:rPr lang="ru-RU" sz="800" i="1" dirty="0" smtClean="0"/>
              <a:t>Учитель: С.А.Попов.</a:t>
            </a:r>
            <a:endParaRPr lang="ru-RU" sz="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3568" y="620688"/>
            <a:ext cx="5184576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7913" indent="-1077913">
              <a:lnSpc>
                <a:spcPct val="110000"/>
              </a:lnSpc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1. Воспитание детей в афинских семьях.</a:t>
            </a:r>
          </a:p>
          <a:p>
            <a:pPr>
              <a:lnSpc>
                <a:spcPct val="110000"/>
              </a:lnSpc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2. Занятия в школе.</a:t>
            </a:r>
          </a:p>
          <a:p>
            <a:pPr>
              <a:lnSpc>
                <a:spcPct val="110000"/>
              </a:lnSpc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3. Посещение палестры.</a:t>
            </a:r>
          </a:p>
          <a:p>
            <a:pPr>
              <a:lnSpc>
                <a:spcPct val="110000"/>
              </a:lnSpc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4. В афинских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гимнасиях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71800" y="188640"/>
            <a:ext cx="19164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План урока</a:t>
            </a:r>
            <a:endParaRPr lang="ru-RU" sz="2400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00" name="Picture 4" descr="http://4.bp.blogspot.com/-7MTln2E0d7A/VHuUzOaQmrI/AAAAAAAAMes/dEIeLPWzRu4/s1600/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16832"/>
            <a:ext cx="7056784" cy="4573701"/>
          </a:xfrm>
          <a:prstGeom prst="rect">
            <a:avLst/>
          </a:prstGeom>
          <a:noFill/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912224" y="6589861"/>
            <a:ext cx="1231776" cy="268139"/>
          </a:xfrm>
        </p:spPr>
        <p:txBody>
          <a:bodyPr/>
          <a:lstStyle/>
          <a:p>
            <a:r>
              <a:rPr lang="ru-RU" sz="800" i="1" dirty="0" smtClean="0"/>
              <a:t>Учитель: С.А.Попов.</a:t>
            </a:r>
            <a:endParaRPr lang="ru-RU" sz="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63688" y="116632"/>
            <a:ext cx="62592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Воспитание детей в афинских семьях</a:t>
            </a:r>
            <a:endParaRPr lang="ru-RU" sz="2400" i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548680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До семи лет мальчик из зажиточной семьи, кроме игр, ничем не занимался. Он гонял обруч или мяч, строил домики из глины, лепил из воска фигурки людей и животных. 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4" name="Picture 2" descr="http://the300spartans.ru/wp-content/uploads/2012/11/%D0%93%D1%80%D0%B5%D1%87%D0%B5%D1%81%D0%BA%D0%B8%D0%B5-%D0%B4%D0%BE%D0%BC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4784"/>
            <a:ext cx="6382680" cy="5106144"/>
          </a:xfrm>
          <a:prstGeom prst="rect">
            <a:avLst/>
          </a:prstGeom>
          <a:noFill/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912224" y="6589861"/>
            <a:ext cx="1231776" cy="268139"/>
          </a:xfrm>
        </p:spPr>
        <p:txBody>
          <a:bodyPr/>
          <a:lstStyle/>
          <a:p>
            <a:r>
              <a:rPr lang="ru-RU" sz="800" i="1" dirty="0" smtClean="0"/>
              <a:t>Учитель: С.А.Попов.</a:t>
            </a:r>
            <a:endParaRPr lang="ru-RU" sz="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548680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С 7 лет мальчики начинали посещать школу. Девочек мамы учили дочку грамоте, пению, танцам, вышивать, прясть, вести домашнее хозяйство. Для девочек школ не было.</a:t>
            </a:r>
          </a:p>
          <a:p>
            <a:pPr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63688" y="116632"/>
            <a:ext cx="62592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Воспитание детей в афинских семьях</a:t>
            </a:r>
            <a:endParaRPr lang="ru-RU" sz="2400" i="1" dirty="0">
              <a:solidFill>
                <a:srgbClr val="C00000"/>
              </a:solidFill>
            </a:endParaRPr>
          </a:p>
        </p:txBody>
      </p:sp>
      <p:pic>
        <p:nvPicPr>
          <p:cNvPr id="27650" name="Picture 2" descr="http://files.school-collection.edu.ru/dlrstore/8b42af54-39fa-417a-bd0e-1eeffe0f3493/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7344816" cy="5067923"/>
          </a:xfrm>
          <a:prstGeom prst="rect">
            <a:avLst/>
          </a:prstGeom>
          <a:noFill/>
        </p:spPr>
      </p:pic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912224" y="6589861"/>
            <a:ext cx="1231776" cy="268139"/>
          </a:xfrm>
        </p:spPr>
        <p:txBody>
          <a:bodyPr/>
          <a:lstStyle/>
          <a:p>
            <a:r>
              <a:rPr lang="ru-RU" sz="800" i="1" dirty="0" smtClean="0"/>
              <a:t>Учитель: С.А.Попов.</a:t>
            </a:r>
            <a:endParaRPr lang="ru-RU" sz="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8" y="116632"/>
            <a:ext cx="62592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Воспитание детей в афинских семьях</a:t>
            </a:r>
            <a:endParaRPr lang="ru-RU" sz="2400" i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836712"/>
            <a:ext cx="48965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В семь лет мальчика передавали педагогу. Педагог ежедневно водил ребенка в школу, нес его письменные принадлежности и музыкальные инструменты.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5301208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Педагог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по -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гречески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«сопровождающий ребёнка».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4" name="Picture 2" descr="https://finances.social/files/uch_group43/uch_pgroup33/uch_uch609/image/2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873288"/>
            <a:ext cx="2448272" cy="5809787"/>
          </a:xfrm>
          <a:prstGeom prst="rect">
            <a:avLst/>
          </a:prstGeom>
          <a:noFill/>
        </p:spPr>
      </p:pic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912224" y="6589861"/>
            <a:ext cx="1231776" cy="268139"/>
          </a:xfrm>
        </p:spPr>
        <p:txBody>
          <a:bodyPr/>
          <a:lstStyle/>
          <a:p>
            <a:r>
              <a:rPr lang="ru-RU" sz="800" i="1" dirty="0" smtClean="0"/>
              <a:t>Учитель: С.А.Попов.</a:t>
            </a:r>
            <a:endParaRPr lang="ru-RU" sz="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8" y="116632"/>
            <a:ext cx="62592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Воспитание детей в афинских семьях</a:t>
            </a:r>
            <a:endParaRPr lang="ru-RU" sz="2400" i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548680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Дома он обучал его хорошим манерам - ничего не брать самому за столом, не класть нога на ногу, громко не смеяться, при появлении старших вставать.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4" name="Picture 4" descr="https://gidvgreece.com/wp-content/uploads/2016/01/Spartanskoe-vospitanie-v-Grecii.jpg.pagespeed.ce.9P0WdTx9w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453" y="1556792"/>
            <a:ext cx="8422994" cy="4927451"/>
          </a:xfrm>
          <a:prstGeom prst="rect">
            <a:avLst/>
          </a:prstGeom>
          <a:noFill/>
        </p:spPr>
      </p:pic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912224" y="6589861"/>
            <a:ext cx="1231776" cy="268139"/>
          </a:xfrm>
        </p:spPr>
        <p:txBody>
          <a:bodyPr/>
          <a:lstStyle/>
          <a:p>
            <a:r>
              <a:rPr lang="ru-RU" sz="800" i="1" dirty="0" smtClean="0"/>
              <a:t>Учитель: С.А.Попов.</a:t>
            </a:r>
            <a:endParaRPr lang="ru-RU" sz="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63688" y="116632"/>
            <a:ext cx="62592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Воспитание детей в афинских семьях</a:t>
            </a:r>
            <a:endParaRPr lang="ru-RU" sz="2400" i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548680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Педагог был рабом, состарившимся или увечным и потому непригодным ни для какой другой работы. Нередко педагог даже плохо говорил по-гречески, был ворчлив, а чуть что не по нём, хватался за розгу.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 descr="https://img01.rl0.ru/pgc/1200x-i/57ed64e8-fe41-6043-fe41-600d6fc6bb06.photo.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556792"/>
            <a:ext cx="4936629" cy="4863674"/>
          </a:xfrm>
          <a:prstGeom prst="rect">
            <a:avLst/>
          </a:prstGeom>
          <a:noFill/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912224" y="6589861"/>
            <a:ext cx="1231776" cy="268139"/>
          </a:xfrm>
        </p:spPr>
        <p:txBody>
          <a:bodyPr/>
          <a:lstStyle/>
          <a:p>
            <a:r>
              <a:rPr lang="ru-RU" sz="800" i="1" dirty="0" smtClean="0"/>
              <a:t>Учитель: С.А.Попов.</a:t>
            </a:r>
            <a:endParaRPr lang="ru-RU" sz="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1\Мои документы\Загрузки\школа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450" y="1124745"/>
            <a:ext cx="7868990" cy="5516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915816" y="116632"/>
            <a:ext cx="2894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Занятия в школе</a:t>
            </a:r>
            <a:endParaRPr lang="ru-RU" sz="2400" i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476672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В рассветный час все городские и сельские мальчики спешат в школу. Заглянем в одну из них.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912224" y="6589861"/>
            <a:ext cx="1231776" cy="268139"/>
          </a:xfrm>
        </p:spPr>
        <p:txBody>
          <a:bodyPr/>
          <a:lstStyle/>
          <a:p>
            <a:r>
              <a:rPr lang="ru-RU" sz="800" i="1" dirty="0" smtClean="0"/>
              <a:t>Учитель: С.А.Попов.</a:t>
            </a:r>
            <a:endParaRPr lang="ru-RU" sz="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1321</TotalTime>
  <Words>1381</Words>
  <Application>Microsoft Office PowerPoint</Application>
  <PresentationFormat>Экран (4:3)</PresentationFormat>
  <Paragraphs>172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Тема Office</vt:lpstr>
      <vt:lpstr>1_Тема Office</vt:lpstr>
      <vt:lpstr>2_Тема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Zero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Греция</dc:title>
  <dc:subject>Вокруг света</dc:subject>
  <dc:creator>Amaya</dc:creator>
  <dc:description>http://freeppt.ru - бесплатная коллекция шаблонов и презентаций power poiint по культуре и искусству! :)</dc:description>
  <cp:lastModifiedBy>Admin</cp:lastModifiedBy>
  <cp:revision>144</cp:revision>
  <dcterms:created xsi:type="dcterms:W3CDTF">2014-03-16T15:46:40Z</dcterms:created>
  <dcterms:modified xsi:type="dcterms:W3CDTF">2019-01-13T14:33:10Z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1976530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S10.3.1</vt:lpwstr>
  </property>
</Properties>
</file>