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8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6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4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10.xml"/>
  <Default ContentType="application/vnd.openxmlformats-officedocument.vmlDrawing" Extension="v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7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Default ContentType="image/jpeg" Extension="jpeg"/>
  <Override ContentType="application/vnd.openxmlformats-officedocument.presentationml.slideLayout+xml" PartName="/ppt/slideLayouts/slideLayout25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3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31" r:id="rId1"/>
    <p:sldMasterId id="2147483950" r:id="rId2"/>
  </p:sldMasterIdLst>
  <p:notesMasterIdLst>
    <p:notesMasterId r:id="rId28"/>
  </p:notesMasterIdLst>
  <p:sldIdLst>
    <p:sldId id="257" r:id="rId3"/>
    <p:sldId id="314" r:id="rId4"/>
    <p:sldId id="256" r:id="rId5"/>
    <p:sldId id="288" r:id="rId6"/>
    <p:sldId id="310" r:id="rId7"/>
    <p:sldId id="261" r:id="rId8"/>
    <p:sldId id="307" r:id="rId9"/>
    <p:sldId id="289" r:id="rId10"/>
    <p:sldId id="290" r:id="rId11"/>
    <p:sldId id="291" r:id="rId12"/>
    <p:sldId id="262" r:id="rId13"/>
    <p:sldId id="301" r:id="rId14"/>
    <p:sldId id="300" r:id="rId15"/>
    <p:sldId id="293" r:id="rId16"/>
    <p:sldId id="272" r:id="rId17"/>
    <p:sldId id="285" r:id="rId18"/>
    <p:sldId id="309" r:id="rId19"/>
    <p:sldId id="313" r:id="rId20"/>
    <p:sldId id="312" r:id="rId21"/>
    <p:sldId id="279" r:id="rId22"/>
    <p:sldId id="280" r:id="rId23"/>
    <p:sldId id="294" r:id="rId24"/>
    <p:sldId id="297" r:id="rId25"/>
    <p:sldId id="281" r:id="rId26"/>
    <p:sldId id="31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922CF-A684-4A31-9472-8DE54419D117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36A52-F61D-427D-B22B-E08D6F6D0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36A52-F61D-427D-B22B-E08D6F6D0B3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D2224-8AC1-4932-BD69-5276155AE5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A2641-3FF2-4E16-9C8B-8BB27DC320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C0BA-ABCF-4F92-ACC8-3C5B5A66C1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8565C6-72B7-49C0-B779-B66677F975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673A5B-3E09-4280-B2E2-C7DDB9803A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CBA10A-D2EF-4E58-9766-DF2DBF77F6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301228-3121-4A3A-96D6-E729678DFB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DA99E9-0206-4AB9-9AA7-D178C21786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D8E009-4E91-4648-AC3A-627B19B0A6C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0C0DFD-980B-4448-9C6E-5C8B65EF19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C9D2224-8AC1-4932-BD69-5276155AE5B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867A1-C55F-4B48-AE81-21343AB783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9867A1-C55F-4B48-AE81-21343AB7830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2FE3-79F6-4519-8971-87E0B22F2A9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63C1C-1CA9-475A-B10D-4B2412DEF29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2E896E-07F6-4462-9159-F803B1CD7F64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967D2-4311-4F50-9E74-9971966EFC4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B0A7-E600-41D9-BB7F-2C409905599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DC467-93A4-4C20-A599-68074A37DAE2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6EE6D-9999-4D60-9548-7434F47D8AE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2641-3FF2-4E16-9C8B-8BB27DC3208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BC0BA-ABCF-4F92-ACC8-3C5B5A66C16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D2FE3-79F6-4519-8971-87E0B22F2A9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63C1C-1CA9-475A-B10D-4B2412DEF2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E896E-07F6-4462-9159-F803B1CD7F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967D2-4311-4F50-9E74-9971966EFC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9B0A7-E600-41D9-BB7F-2C409905599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DC467-93A4-4C20-A599-68074A37DAE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6EE6D-9999-4D60-9548-7434F47D8AE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Учитель: С.А.Попов.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C63027-F8F7-4C35-A612-52FF8F75824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transition>
    <p:fad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Учитель: С.А.Попов.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96EFE2-A6DE-4D3F-AC8E-1CDC7A280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17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4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slideLayouts/slideLayout2.xml" Type="http://schemas.openxmlformats.org/officeDocument/2006/relationships/slideLayout"/><Relationship Id="rId1" Target="../drawings/vmlDrawing1.vml" Type="http://schemas.openxmlformats.org/officeDocument/2006/relationships/vmlDrawi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pizodyspace.ru/reyt-all/do/vavilon-2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7820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Ассирийская держава</a:t>
            </a:r>
            <a:endParaRPr lang="ru-RU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83768" y="18864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protown.ru/pic/d-russ-v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4248472" cy="45457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4868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Ассирийцы начали использовать железо в военных целях.        </a:t>
            </a:r>
          </a:p>
          <a:p>
            <a:pPr indent="53975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Изготовлялись стрелы и короткие копья с металлическими наконечниками, железная палица, мечи, кинжалы, мощные тараны, оббитые металлом для прочности, камнеметы. </a:t>
            </a:r>
          </a:p>
          <a:p>
            <a:pPr indent="53975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Выплавлялись и защитные приспособления - панцири, щиты, шлемы.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764704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в. до н.э. ассирийская армия стала самой сильной в древнем мире. Войско делилось на отряды. Состояла из пехоты, конницы и воинов на колесницах.  Пехота делилась на тяжело - и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легковооружённную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Ударную силу составляли колесницы. Конница у ассирийцев была составной частью армии.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188640"/>
            <a:ext cx="333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Ассирийское войско</a:t>
            </a:r>
            <a:endParaRPr lang="ru-RU" sz="2400" dirty="0"/>
          </a:p>
        </p:txBody>
      </p:sp>
      <p:pic>
        <p:nvPicPr>
          <p:cNvPr id="14338" name="Picture 2" descr="https://otvet.imgsmail.ru/download/1dbe085c550a63999d3853c2ad6b7336_i-5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4536504" cy="2729463"/>
          </a:xfrm>
          <a:prstGeom prst="rect">
            <a:avLst/>
          </a:prstGeom>
          <a:noFill/>
        </p:spPr>
      </p:pic>
      <p:pic>
        <p:nvPicPr>
          <p:cNvPr id="14340" name="Picture 4" descr="http://www.bayanay.info/uploads/posts/1461453968_assyrian-warrior-chari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3744416" cy="2857581"/>
          </a:xfrm>
          <a:prstGeom prst="rect">
            <a:avLst/>
          </a:prstGeom>
          <a:noFill/>
        </p:spPr>
      </p:pic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11760" y="188640"/>
            <a:ext cx="333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i="1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Ассирийское войско</a:t>
            </a:r>
            <a:endParaRPr dirty="0"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2068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Для штурма крепостей использовали тараны и осадные башни. </a:t>
            </a:r>
          </a:p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     </a:t>
            </a:r>
            <a:r>
              <a:rPr b="1" dirty="0" i="1" lang="ru-RU" smtClean="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- Рассмотрите рисунок, и назовите, что использовали ассирийцы для штурма крепостей.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66124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i="1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Таран</a:t>
            </a:r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– стенобитное орудие,</a:t>
            </a:r>
            <a:r>
              <a:rPr b="1" dirty="0" lang="ru-RU" smtClean="0">
                <a:solidFill>
                  <a:srgbClr val="002060"/>
                </a:solidFill>
                <a:latin charset="0" pitchFamily="34" typeface="Arial"/>
                <a:cs charset="0" pitchFamily="34" typeface="Arial"/>
              </a:rPr>
              <a:t> передвижная колесная машина, с помощью которой пробивались крепостные стены и ворота при осаде городов</a:t>
            </a:r>
            <a:endParaRPr b="1" dirty="0" lang="ru-RU" smtClean="0">
              <a:solidFill>
                <a:schemeClr val="accent6">
                  <a:lumMod val="50000"/>
                </a:schemeClr>
              </a:solidFill>
              <a:latin charset="0" pitchFamily="34" typeface="Arial"/>
              <a:cs charset="0" pitchFamily="34" typeface="Arial"/>
            </a:endParaRPr>
          </a:p>
          <a:p>
            <a:r>
              <a:rPr b="1" dirty="0" i="1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Катапульты</a:t>
            </a:r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– орудия для метания камней</a:t>
            </a:r>
          </a:p>
        </p:txBody>
      </p:sp>
      <p:pic>
        <p:nvPicPr>
          <p:cNvPr descr="0036-036-Assirijskaja-derzhava.jpg" id="11" name="Рисунок 10"/>
          <p:cNvPicPr>
            <a:picLocks noChangeAspect="1"/>
          </p:cNvPicPr>
          <p:nvPr/>
        </p:nvPicPr>
        <p:blipFill>
          <a:blip cstate="print" r:embed="rId2"/>
          <a:srcRect b="115" l="12" r="82" t="125"/>
          <a:stretch>
            <a:fillRect/>
          </a:stretch>
        </p:blipFill>
        <p:spPr>
          <a:xfrm>
            <a:off x="1403648" y="1553822"/>
            <a:ext cx="6048672" cy="3990877"/>
          </a:xfrm>
          <a:prstGeom prst="rect">
            <a:avLst/>
          </a:prstGeom>
        </p:spPr>
      </p:pic>
      <p:sp>
        <p:nvSpPr>
          <p:cNvPr id="7" name="Нижний колонтитул 5"/>
          <p:cNvSpPr>
            <a:spLocks noGrp="1"/>
          </p:cNvSpPr>
          <p:nvPr>
            <p:ph idx="11" sz="quarter" type="ftr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dirty="0" i="1" lang="ru-RU" smtClean="0" sz="80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dirty="0" i="1" lang="ru-RU" sz="8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620688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Ассирийцы умели переплавляться через реку на кожаных мешках.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88640"/>
            <a:ext cx="3332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Ассирийское войско</a:t>
            </a:r>
            <a:endParaRPr lang="ru-RU" sz="2400" dirty="0"/>
          </a:p>
        </p:txBody>
      </p:sp>
      <p:pic>
        <p:nvPicPr>
          <p:cNvPr id="12290" name="Picture 2" descr="http://nozdr.ru/militera/science/razin_ea/1/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007289" cy="4176464"/>
          </a:xfrm>
          <a:prstGeom prst="rect">
            <a:avLst/>
          </a:prstGeom>
          <a:noFill/>
        </p:spPr>
      </p:pic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69269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Завоевания ассирийцев: Вавилонское царство, Сирия, Иудея и Палестина, даже некоторые районы Закавказья, Египет и Элам. Ассирийцам удалось завоевать практически все известные им территории. Ассирийские цари по праву считали себя "властелинами четырех сторон света".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88640"/>
            <a:ext cx="503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Завоевания ассирийских царей</a:t>
            </a:r>
            <a:endParaRPr lang="ru-RU" sz="2400" dirty="0"/>
          </a:p>
        </p:txBody>
      </p:sp>
      <p:pic>
        <p:nvPicPr>
          <p:cNvPr id="22" name="Picture 3" descr="завоевательные походы ассирийских цар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832649" cy="435166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692696"/>
            <a:ext cx="4248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         </a:t>
            </a:r>
            <a:r>
              <a:rPr b="1" dirty="0" i="1" lang="ru-RU" smtClean="0">
                <a:solidFill>
                  <a:srgbClr val="FF0000"/>
                </a:solidFill>
                <a:latin charset="0" pitchFamily="34" typeface="Arial"/>
                <a:cs charset="0" pitchFamily="34" typeface="Arial"/>
              </a:rPr>
              <a:t>Работа с документом</a:t>
            </a:r>
          </a:p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   “В третьем году моего правления укрепленные города задумали мятеж... Многочисленные войска... я мобилизовал и выступил в поход на завоевание этих городов.    </a:t>
            </a:r>
          </a:p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    Сильными осадными орудиями я пробил их укрепленные стены и сровнял их с землей. Людей с их имуществом я взял в плен; эти города я разрушил, снес и сжег в огне...”.</a:t>
            </a:r>
          </a:p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    “Двести восемь тысяч человек, малых и больших, мужчин и женщин, лошадей, мулов, ослов, верблюдов, крупный рогатый скот и овец без числа - тяжелую добычу я награбил и увел в Ассирию”.</a:t>
            </a:r>
            <a:endParaRPr b="1" dirty="0" lang="ru-RU">
              <a:solidFill>
                <a:schemeClr val="accent6">
                  <a:lumMod val="50000"/>
                </a:schemeClr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8640"/>
            <a:ext cx="503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i="1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Завоевания ассирийских царей</a:t>
            </a:r>
            <a:endParaRPr dirty="0" lang="ru-RU" sz="2400"/>
          </a:p>
        </p:txBody>
      </p:sp>
      <p:pic>
        <p:nvPicPr>
          <p:cNvPr descr="h_8ba131d16fe71804ef19dc964ea1227f" id="10" name="Picture 8"/>
          <p:cNvPicPr>
            <a:picLocks noChangeArrowheads="1" noChangeAspect="1"/>
          </p:cNvPicPr>
          <p:nvPr/>
        </p:nvPicPr>
        <p:blipFill>
          <a:blip cstate="print" r:embed="rId2"/>
          <a:srcRect b="85"/>
          <a:stretch>
            <a:fillRect/>
          </a:stretch>
        </p:blipFill>
        <p:spPr>
          <a:xfrm>
            <a:off x="4788024" y="1052736"/>
            <a:ext cx="4054291" cy="5112445"/>
          </a:xfrm>
          <a:prstGeom prst="rect">
            <a:avLst/>
          </a:prstGeom>
        </p:spPr>
      </p:pic>
      <p:sp>
        <p:nvSpPr>
          <p:cNvPr id="8" name="Нижний колонтитул 5"/>
          <p:cNvSpPr>
            <a:spLocks noGrp="1"/>
          </p:cNvSpPr>
          <p:nvPr>
            <p:ph idx="11" sz="quarter" type="ftr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dirty="0" i="1" lang="ru-RU" smtClean="0" sz="80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dirty="0" i="1" lang="ru-RU" sz="8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980728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u="sng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Вопросы к документу:</a:t>
            </a:r>
          </a:p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-  С какой целью ассирийские цари совершали свои военные походы в соседние страны?</a:t>
            </a:r>
          </a:p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-  Что забирали с собой ассирийские воины в качестве добычи?</a:t>
            </a:r>
          </a:p>
          <a:p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-  Какой характер носили войны, которые вели цари Ассирии?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8640"/>
            <a:ext cx="503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i="1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Завоевания ассирийских царей</a:t>
            </a:r>
            <a:endParaRPr dirty="0" lang="ru-RU" sz="2400"/>
          </a:p>
        </p:txBody>
      </p:sp>
      <p:pic>
        <p:nvPicPr>
          <p:cNvPr descr="h_c07a44429cef9c91126eb2ed5d49ab57" id="10" name="Picture 10"/>
          <p:cNvPicPr>
            <a:picLocks noChangeArrowheads="1" noChangeAspect="1"/>
          </p:cNvPicPr>
          <p:nvPr/>
        </p:nvPicPr>
        <p:blipFill>
          <a:blip cstate="print" r:embed="rId2"/>
          <a:srcRect t="108"/>
          <a:stretch>
            <a:fillRect/>
          </a:stretch>
        </p:blipFill>
        <p:spPr>
          <a:xfrm>
            <a:off x="4087724" y="700492"/>
            <a:ext cx="4645237" cy="5680836"/>
          </a:xfrm>
          <a:prstGeom prst="rect">
            <a:avLst/>
          </a:prstGeom>
        </p:spPr>
      </p:pic>
      <p:sp>
        <p:nvSpPr>
          <p:cNvPr id="8" name="Нижний колонтитул 5"/>
          <p:cNvSpPr>
            <a:spLocks noGrp="1"/>
          </p:cNvSpPr>
          <p:nvPr>
            <p:ph idx="11" sz="quarter" type="ftr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dirty="0" i="1" lang="ru-RU" smtClean="0" sz="80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dirty="0" i="1" lang="ru-RU" sz="8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69269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Ассирийцы были беспощадны к побежденным. Устраивали массовые казни с целью устрашения населения. Они разрушали города непокорных. Так был разрушен Вавилон – центр всего Междуречья.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6288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Сажали, на кол, ослепляли, сдирали кожу.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Разрушали храмы и крепостные стены.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Уводили в плен целые народы.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Грабили.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88640"/>
            <a:ext cx="503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Завоевания ассирийских царей</a:t>
            </a:r>
            <a:endParaRPr lang="ru-RU" sz="2400" dirty="0"/>
          </a:p>
        </p:txBody>
      </p:sp>
      <p:pic>
        <p:nvPicPr>
          <p:cNvPr id="11" name="Picture 7" descr="11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5364088" y="2492896"/>
            <a:ext cx="3350866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://www.e-reading.life/illustrations/1006/1006429-i_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4738753" cy="2304256"/>
          </a:xfrm>
          <a:prstGeom prst="rect">
            <a:avLst/>
          </a:prstGeom>
          <a:noFill/>
        </p:spPr>
      </p:pic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05273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Они уводили в плен целые народы, тысячи людей. Город Ниневию называли логовищем львов и городом крови.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301208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Возвращение войска в Ниневию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188640"/>
            <a:ext cx="5032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Завоевания ассирийских царей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20688"/>
            <a:ext cx="3968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Ниневия – «логовище львов»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s://ds02.infourok.ru/uploads/ex/0ca6/0006afdd-a38a8641/hello_html_2afaef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72500" cy="3267075"/>
          </a:xfrm>
          <a:prstGeom prst="rect">
            <a:avLst/>
          </a:prstGeom>
          <a:noFill/>
        </p:spPr>
      </p:pic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2677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Царский дворец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73325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Статуя крылатого быка, охранявшая вход в царский дворец.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926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Дворец ассирийских царей был построен на холме и походил на крепость. Его окружала белая стена с зубчатой стеной.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pravoslavnaya.academic.ru/pictures/pravoslavnaya/data/753/460/1234/i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573016"/>
            <a:ext cx="1800200" cy="3017912"/>
          </a:xfrm>
          <a:prstGeom prst="rect">
            <a:avLst/>
          </a:prstGeom>
          <a:noFill/>
        </p:spPr>
      </p:pic>
      <p:pic>
        <p:nvPicPr>
          <p:cNvPr id="6148" name="Picture 4" descr="http://alinec.ru/wp-content/uploads/2016/02/nine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6477000" cy="4162425"/>
          </a:xfrm>
          <a:prstGeom prst="rect">
            <a:avLst/>
          </a:prstGeom>
          <a:noFill/>
        </p:spPr>
      </p:pic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0"/>
            <a:ext cx="856895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Проверка знаний: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1. Древнееврейское царство располагалось: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 в Египте; Б) в Палестине; В)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Междуречье; Г) в Северной Африке.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2. Выражение «соломоново решение» означает: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 остроумное решение, ловкий выход из трудного положения;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Б) неразумное требование, приказ;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В) подписание важного закона;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Г) осуждение невиновного.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3. Великан - филистимлянин, которого убил юный Давид: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 Моисей; Б) Тутанхамон; В) Голиаф; Г) Соломон.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4. Где Моисей, по библейским преданиям, получил от  Бога правила, как нужно жить Сынам Израиля, а потом и каменные Скрижали Завета с Десятью заповедями, ставшими основой Моисеева законодательства (Торы)?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А). На горе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Нево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Б). На горе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Синай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 В). У побережья Красного Моря; Г). В долине Ханаан.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5. Назовите первого царя и основателя объединённого Израильского царства (около 1029—1005 гг. до н. э.)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А). Моисей; Б). Саул; В). Давид; Г). Соломон.   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6. Во время правления какого исторического персонажа в Иерусалиме был построен Иерусалимский Храм — главная святыня иудаизма?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А). Моисей; Б). Саул; В). Давид; Г). Соломон.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07704" y="908720"/>
            <a:ext cx="19442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95536" y="1484784"/>
            <a:ext cx="74888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91880" y="2852936"/>
            <a:ext cx="13681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11760" y="4221088"/>
            <a:ext cx="21602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91680" y="5301208"/>
            <a:ext cx="10801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67944" y="6381328"/>
            <a:ext cx="15121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62068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Одним из самых известных ассирийских царей был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Ашшурбанапал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правивший с 669 по 633 год до нашей эры.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Ашшурбанапал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был одним из самых образованных людей своего времени. Он собрал огромную библиотеку – 30 тысяч глиняных книг.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88640"/>
            <a:ext cx="45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Библиотека глиняных книг</a:t>
            </a:r>
            <a:endParaRPr lang="ru-RU" sz="2400" dirty="0"/>
          </a:p>
        </p:txBody>
      </p:sp>
      <p:pic>
        <p:nvPicPr>
          <p:cNvPr id="5122" name="Picture 2" descr="http://civgames.com/wp-content/uploads/2013/03/civilization-v-brave-new-world-ashur4-600x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55626"/>
            <a:ext cx="8246480" cy="4741726"/>
          </a:xfrm>
          <a:prstGeom prst="rect">
            <a:avLst/>
          </a:prstGeom>
          <a:noFill/>
        </p:spPr>
      </p:pic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188640"/>
            <a:ext cx="45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Библиотека глиняных книг</a:t>
            </a:r>
            <a:endParaRPr lang="ru-RU" sz="2400" dirty="0"/>
          </a:p>
        </p:txBody>
      </p:sp>
      <p:pic>
        <p:nvPicPr>
          <p:cNvPr id="3074" name="Picture 2" descr="https://objectlesson.files.wordpress.com/2010/10/morgan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4923071" cy="3286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3068960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Книги в библиотеке были самого разнообразного содержания: по медицине, математике, сельскому хозяйству, религии, литературе и т.д.Там хранились древние тексты эпоса о Гильгамеше.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620688"/>
            <a:ext cx="842493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Библиотека царя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Ашшурбанапала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Ниневии была обширной, состояла из глиняных книг. Когда таблички попадали в царскую библиотеку, на них ставили штамп «Дворец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Ашшурбанапала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царя вселенной, царя Ассирии». Затем таблички расставляли по разделам: в одних ящиках лежали книги по языку, в других – по математике, в третьих – по истории.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Иногда содержание книги не умещалось на одной табличке, приходилось писать продолжение. Тогда в текст следующей страницы заносилась фраза из предыдущей. В самом низу таблички писцы оставляли  пометку: «Согласно древнему подлиннику списано и сверено». </a:t>
            </a: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620688"/>
            <a:ext cx="84249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 612 г. до н.э. вавилоняне объединились с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мидийцами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восстали.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Ниневия была захвачена врагами. Ассирийский царь бросился в огонь, чтобы не попасть в плен. Ассирийская держава погибла.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-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Погибла ли библиотека </a:t>
            </a:r>
            <a:r>
              <a:rPr lang="ru-RU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Ашшурбанапала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188640"/>
            <a:ext cx="2898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Падение Ниневии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lastday.club/wp-content/uploads/2016/03/archaic_samaria-1-e14585555667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63" y="1772816"/>
            <a:ext cx="7970185" cy="4769371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Заполните пропуски в предложениях,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используя 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предложенные ниже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слова: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980728"/>
            <a:ext cx="84969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Ассирия находилась в ………….. течении реки ……………. . </a:t>
            </a: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Почва Ассирии каменистая, богата залежами ……………. . </a:t>
            </a: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В ……………... веке до н. э. армия Ассирии стала самой сильной в мире.</a:t>
            </a: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Ассирийская армия использовала оружие, изготовленное из ……………. . </a:t>
            </a: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Ассирийцы впервые применили для штурма крепостей …………….., для переправы через реку ………………………… .   </a:t>
            </a: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Столица Ассирии ………………. была самым богатым городом.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836712"/>
            <a:ext cx="1686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верхнем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268760"/>
            <a:ext cx="1022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Тигр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060848"/>
            <a:ext cx="1455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железа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3645024"/>
            <a:ext cx="1455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железа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2420888"/>
            <a:ext cx="1777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восьмом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55776" y="4437112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таран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797152"/>
            <a:ext cx="3061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кожаные мешки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5229200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Ниневия</a:t>
            </a:r>
            <a:endParaRPr lang="ru-RU" sz="2800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7416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ДОМАШНЕЕ ЗАДАНИЕ: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§ 18, мини-сочинение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«Переход к железному веку - это благо или зло для человечества?» или рисунок.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2564904"/>
            <a:ext cx="8208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какую страну мы сегодня совершили путешествие?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«Меня удивило на уроке ………………….…..»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«Я сумел понять, что ……………………….….»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«Я не успел на уроке ……………………..…....»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«Я бы еще хотел узнать о том, что …………»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805264"/>
            <a:ext cx="3801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работу!</a:t>
            </a: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04664"/>
            <a:ext cx="8496944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какую страну мы сегодня совершили путешествие?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«Меня удивило на уроке ………………….…..»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«Я сумел понять, что ……………………….….»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«Я не успел на уроке ……………………..…....»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«Я бы еще хотел узнать о том, что …………»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260648"/>
            <a:ext cx="2001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 урока.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764704"/>
            <a:ext cx="82089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Освоение железа.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Ассирийское войско.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Завоевания ассирийских  царей.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Царский дворец.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Библиотека глиняных книг.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://drevniy-egipet.ru/wp-content/uploads/2015/10/%D0%B2%D0%BE%D0%B9%D0%BD%D1%8B-%D0%B0%D1%81%D1%81%D0%B8%D1%80%D0%B8%D0%B8-810x5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832648" cy="4025247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94774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95536" y="4046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конце 3 тысячелетия до н.э. в Древнее Междуречье пришли семитские племена - ассирийцы. Здесь они построили свой первый город и назвали его в честь своего главного бога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Ашшур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9552" y="3326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Во главе Ассирии стояли цари, считавшие себя богами. Население платило налоги и несло разные повинности. Цари покоренных ассирийцами стран платили дань. По всей стране ассирийцы проложили дороги из кирпича и камня, скрепленных асфальтом.</a:t>
            </a:r>
            <a:endParaRPr lang="ru-RU" dirty="0"/>
          </a:p>
        </p:txBody>
      </p:sp>
      <p:pic>
        <p:nvPicPr>
          <p:cNvPr id="20482" name="Picture 2" descr="http://www.bayanay.info/uploads/posts/1461454020_assyrian-siege-of-jerusal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382523" cy="4680520"/>
          </a:xfrm>
          <a:prstGeom prst="rect">
            <a:avLst/>
          </a:prstGeom>
          <a:noFill/>
        </p:spPr>
      </p:pic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rrowheads="1" noChangeAspect="1"/>
          </p:cNvPicPr>
          <p:nvPr/>
        </p:nvPicPr>
        <p:blipFill>
          <a:blip cstate="print" r:embed="rId3"/>
          <a:srcRect r="87"/>
          <a:stretch>
            <a:fillRect/>
          </a:stretch>
        </p:blipFill>
        <p:spPr bwMode="auto">
          <a:xfrm>
            <a:off x="323528" y="1628800"/>
            <a:ext cx="8497763" cy="42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83768" y="188640"/>
            <a:ext cx="288032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Освоение железа</a:t>
            </a:r>
            <a:endParaRPr b="1" dirty="0" i="1" lang="ru-RU" sz="2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20688"/>
            <a:ext cx="84969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      Любимым занятием ассирийских царей была охота на львов.</a:t>
            </a:r>
          </a:p>
          <a:p>
            <a:pPr>
              <a:lnSpc>
                <a:spcPct val="90000"/>
              </a:lnSpc>
            </a:pPr>
            <a:r>
              <a:rPr b="1" dirty="0" lang="ru-RU" smtClean="0">
                <a:solidFill>
                  <a:schemeClr val="accent6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Царь царей побеждал царя зверей – власть над людьми и природой.</a:t>
            </a:r>
            <a:endParaRPr b="1" dirty="0" lang="ru-RU">
              <a:solidFill>
                <a:schemeClr val="accent6">
                  <a:lumMod val="50000"/>
                </a:schemeClr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idx="11" sz="quarter" type="ftr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dirty="0" i="1" lang="ru-RU" smtClean="0" sz="80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dirty="0" i="1" lang="ru-RU" sz="80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33265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Плодородных земель в Ассирии немного, большую часть страны занимали горы, богатые железной рудой. Ассирийцы раньше своих соседей начали использовать железо.</a:t>
            </a:r>
          </a:p>
          <a:p>
            <a:pPr marL="342900" indent="-34290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занятия ассирийцев:</a:t>
            </a:r>
          </a:p>
          <a:p>
            <a:pPr marL="342900" indent="-342900" algn="just">
              <a:buFontTx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Скотоводство</a:t>
            </a:r>
          </a:p>
          <a:p>
            <a:pPr marL="342900" indent="-342900" algn="just">
              <a:buFontTx/>
              <a:buAutoNum type="arabicPeriod" startAt="2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Охота</a:t>
            </a:r>
          </a:p>
          <a:p>
            <a:pPr marL="342900" indent="-342900" algn="just">
              <a:buFontTx/>
              <a:buAutoNum type="arabicPeriod" startAt="2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Торговля</a:t>
            </a:r>
          </a:p>
          <a:p>
            <a:pPr marL="342900" indent="-342900" algn="just">
              <a:buFontTx/>
              <a:buAutoNum type="arabicPeriod" startAt="2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Военное дело</a:t>
            </a:r>
          </a:p>
          <a:p>
            <a:endParaRPr lang="ru-RU" dirty="0"/>
          </a:p>
        </p:txBody>
      </p:sp>
      <p:pic>
        <p:nvPicPr>
          <p:cNvPr id="18434" name="Picture 2" descr="http://yavix.ru/i/2/8/9/6ae705c23efb27edb91619188e3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916832"/>
            <a:ext cx="3513643" cy="1944216"/>
          </a:xfrm>
          <a:prstGeom prst="rect">
            <a:avLst/>
          </a:prstGeom>
          <a:noFill/>
        </p:spPr>
      </p:pic>
      <p:pic>
        <p:nvPicPr>
          <p:cNvPr id="18436" name="Picture 4" descr="https://otvet.imgsmail.ru/download/19bb015830dbdb95f9297b9a49883205_h-8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4176464" cy="3654406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052736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endParaRPr lang="uk-UA" sz="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indent="539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благоприятные климатические условия, изобилие дичи в горах;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39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освоение железа;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39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богатые залежи железной руды;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39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выгодное положение в отношении сухопутной торговли;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53975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интенсивное освоение морских торговых путей.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bar-atra.ru/_ph/9/661704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4958" y="1052736"/>
            <a:ext cx="5037013" cy="54121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8864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Причины расцвета Ассирийской державы</a:t>
            </a:r>
            <a:endParaRPr lang="ru-RU" sz="240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62068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Освоение железа стало одним из решающих факторов стремительного расцвета Ассирийской державы. Значительно усовершенствовались орудия труда. Появились железная кирка, мотыга, плуг, лопата. Все это позволило активно развивать земледелие и садовое хозяйство, рыть каналы для орошения.   </a:t>
            </a:r>
          </a:p>
          <a:p>
            <a:pPr indent="53975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Активно начали развиваться ремесла.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Ашшурские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купцы вывозили из страны изделия ремесла, особенно ценились ассирийские ткани, ввозили в основном серебро, золото, шерсть и кожу.</a:t>
            </a:r>
            <a:endParaRPr lang="uk-UA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8864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Освоение железа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://rastmir74.ru/files/images/assirij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6322" y="3212976"/>
            <a:ext cx="3311828" cy="3395885"/>
          </a:xfrm>
          <a:prstGeom prst="rect">
            <a:avLst/>
          </a:prstGeom>
          <a:noFill/>
        </p:spPr>
      </p:pic>
      <p:pic>
        <p:nvPicPr>
          <p:cNvPr id="16390" name="Picture 6" descr="http://arheologija.ru/wp-content/uploads/2014/05/soloha-zoloto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4824536" cy="3402274"/>
          </a:xfrm>
          <a:prstGeom prst="rect">
            <a:avLst/>
          </a:prstGeom>
          <a:noFill/>
        </p:spPr>
      </p:pic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812360" y="6597352"/>
            <a:ext cx="1331640" cy="260648"/>
          </a:xfrm>
        </p:spPr>
        <p:txBody>
          <a:bodyPr/>
          <a:lstStyle/>
          <a:p>
            <a:r>
              <a:rPr lang="ru-RU" sz="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Учитель: С.А.Попов.</a:t>
            </a:r>
            <a:endParaRPr lang="ru-RU" sz="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1388</Words>
  <Application>Microsoft Office PowerPoint</Application>
  <PresentationFormat>Экран (4:3)</PresentationFormat>
  <Paragraphs>150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9_Оформление по умолчанию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урока.</dc:title>
  <dc:creator>User</dc:creator>
  <cp:lastModifiedBy>пк</cp:lastModifiedBy>
  <cp:revision>41</cp:revision>
  <dcterms:created xsi:type="dcterms:W3CDTF">2014-12-14T19:22:20Z</dcterms:created>
  <dcterms:modified xsi:type="dcterms:W3CDTF">2019-04-22T16:32:25Z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1618809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